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61" r:id="rId2"/>
    <p:sldId id="278" r:id="rId3"/>
    <p:sldId id="262" r:id="rId4"/>
    <p:sldId id="345" r:id="rId5"/>
    <p:sldId id="346" r:id="rId6"/>
    <p:sldId id="306" r:id="rId7"/>
    <p:sldId id="351" r:id="rId8"/>
    <p:sldId id="281" r:id="rId9"/>
    <p:sldId id="265" r:id="rId10"/>
    <p:sldId id="341" r:id="rId11"/>
    <p:sldId id="326" r:id="rId12"/>
    <p:sldId id="287" r:id="rId13"/>
    <p:sldId id="286" r:id="rId14"/>
    <p:sldId id="279" r:id="rId15"/>
    <p:sldId id="298" r:id="rId16"/>
    <p:sldId id="291" r:id="rId17"/>
    <p:sldId id="282" r:id="rId18"/>
    <p:sldId id="343" r:id="rId19"/>
    <p:sldId id="292" r:id="rId20"/>
    <p:sldId id="293" r:id="rId21"/>
    <p:sldId id="342" r:id="rId22"/>
    <p:sldId id="294" r:id="rId23"/>
    <p:sldId id="296" r:id="rId24"/>
    <p:sldId id="297" r:id="rId25"/>
    <p:sldId id="302" r:id="rId26"/>
    <p:sldId id="352" r:id="rId27"/>
    <p:sldId id="327" r:id="rId28"/>
    <p:sldId id="353" r:id="rId29"/>
    <p:sldId id="289" r:id="rId30"/>
    <p:sldId id="288" r:id="rId31"/>
    <p:sldId id="344" r:id="rId32"/>
    <p:sldId id="349" r:id="rId33"/>
    <p:sldId id="350" r:id="rId34"/>
    <p:sldId id="300" r:id="rId35"/>
    <p:sldId id="283" r:id="rId36"/>
    <p:sldId id="290" r:id="rId37"/>
    <p:sldId id="305" r:id="rId38"/>
    <p:sldId id="304" r:id="rId39"/>
    <p:sldId id="354" r:id="rId40"/>
    <p:sldId id="303" r:id="rId41"/>
    <p:sldId id="284" r:id="rId42"/>
    <p:sldId id="307" r:id="rId43"/>
    <p:sldId id="280" r:id="rId44"/>
    <p:sldId id="355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4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1C8F4-A1F5-4702-A1C4-8CF2B8EA5023}" type="datetimeFigureOut">
              <a:rPr lang="ko-KR" altLang="en-US" smtClean="0"/>
              <a:t>2021-07-12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E53A3-0EF3-4FC4-8FE9-B3FBF56FEA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46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73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30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194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169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375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41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119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455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11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64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15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368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940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502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5052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142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084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296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853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242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224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08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893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74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427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52405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440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137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896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1223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106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02094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758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620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502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4540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3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1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39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516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982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106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68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dotca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7E87F6C4-2E41-4511-9ACA-7A1930AC2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2" y="213462"/>
            <a:ext cx="6804705" cy="50694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C7FBD5AF-7F96-414A-83A1-4D2DEF5F3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01" y="739427"/>
            <a:ext cx="4617119" cy="50858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5CD93B62-6EA0-43C0-A8A7-3832FBA85B9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09183" y="1686493"/>
            <a:ext cx="4105275" cy="341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 marL="432000">
              <a:defRPr sz="1800"/>
            </a:lvl2pPr>
            <a:lvl3pPr marL="648000">
              <a:defRPr sz="1600"/>
            </a:lvl3pPr>
            <a:lvl4pPr marL="864000">
              <a:defRPr sz="1400"/>
            </a:lvl4pPr>
            <a:lvl5pPr marL="1080000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4D1973E-0047-4768-842E-7CC17E2B4E23}"/>
              </a:ext>
            </a:extLst>
          </p:cNvPr>
          <p:cNvSpPr/>
          <p:nvPr userDrawn="1"/>
        </p:nvSpPr>
        <p:spPr>
          <a:xfrm>
            <a:off x="11946358" y="6611500"/>
            <a:ext cx="189204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P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8BC9D98-04A6-4455-A649-21D804D3C76F}"/>
              </a:ext>
            </a:extLst>
          </p:cNvPr>
          <p:cNvSpPr/>
          <p:nvPr userDrawn="1"/>
        </p:nvSpPr>
        <p:spPr>
          <a:xfrm>
            <a:off x="304260" y="843160"/>
            <a:ext cx="286207" cy="286207"/>
          </a:xfrm>
          <a:prstGeom prst="ellipse">
            <a:avLst/>
          </a:prstGeom>
          <a:solidFill>
            <a:srgbClr val="1D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34634936-B22F-4BCF-B7EE-6C097F735E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55600">
            <a:solidFill>
              <a:srgbClr val="8DE7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래픽 176">
            <a:extLst>
              <a:ext uri="{FF2B5EF4-FFF2-40B4-BE49-F238E27FC236}">
                <a16:creationId xmlns:a16="http://schemas.microsoft.com/office/drawing/2014/main" id="{F2712626-D627-4FB5-9BB0-C75244EC4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11032388" y="283080"/>
            <a:ext cx="892960" cy="210016"/>
          </a:xfrm>
          <a:prstGeom prst="rect">
            <a:avLst/>
          </a:prstGeom>
          <a:effectLst/>
        </p:spPr>
      </p:pic>
      <p:sp>
        <p:nvSpPr>
          <p:cNvPr id="22" name="부제목 2">
            <a:extLst>
              <a:ext uri="{FF2B5EF4-FFF2-40B4-BE49-F238E27FC236}">
                <a16:creationId xmlns:a16="http://schemas.microsoft.com/office/drawing/2014/main" id="{CCCBC4C3-6427-4739-A67F-A71E9453768C}"/>
              </a:ext>
            </a:extLst>
          </p:cNvPr>
          <p:cNvSpPr txBox="1">
            <a:spLocks/>
          </p:cNvSpPr>
          <p:nvPr userDrawn="1"/>
        </p:nvSpPr>
        <p:spPr>
          <a:xfrm>
            <a:off x="3169919" y="6662224"/>
            <a:ext cx="5852162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rgbClr val="0070C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www.ndotcad.com</a:t>
            </a:r>
            <a:r>
              <a:rPr lang="en-US" altLang="ko-KR" sz="900" baseline="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</a:t>
            </a:r>
            <a:r>
              <a:rPr lang="en-US" altLang="ko-KR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Copyright </a:t>
            </a:r>
            <a:r>
              <a:rPr lang="ko-KR" altLang="en-US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ⓒ </a:t>
            </a:r>
            <a:r>
              <a:rPr lang="en-US" altLang="ko-KR" sz="900" dirty="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NDotLight</a:t>
            </a:r>
            <a:r>
              <a:rPr lang="en-US" altLang="ko-KR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All rights reserved.</a:t>
            </a:r>
            <a:endParaRPr lang="ko-KR" altLang="en-US" sz="900" dirty="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B389F2E6-B285-435D-B2E4-680A20C5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226" y="6449225"/>
            <a:ext cx="1397918" cy="216000"/>
          </a:xfrm>
        </p:spPr>
        <p:txBody>
          <a:bodyPr/>
          <a:lstStyle>
            <a:lvl1pPr>
              <a:defRPr>
                <a:solidFill>
                  <a:srgbClr val="1DCAD3"/>
                </a:solidFill>
              </a:defRPr>
            </a:lvl1pPr>
          </a:lstStyle>
          <a:p>
            <a:fld id="{D80321D1-FA42-4DB3-A6C4-C87D2D2D2C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424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49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68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3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33877C8-B599-44B7-9423-9BED6CDAC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54493"/>
          <a:stretch/>
        </p:blipFill>
        <p:spPr>
          <a:xfrm>
            <a:off x="0" y="4729797"/>
            <a:ext cx="12192000" cy="2128203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0DBF3A5D-68BC-4486-8AD2-4AF430A4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350" y="1705434"/>
            <a:ext cx="7594600" cy="2919129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5400">
                <a:solidFill>
                  <a:srgbClr val="68C4C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EAE09340-E26C-483E-A03C-01970439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2350" y="5475631"/>
            <a:ext cx="7673975" cy="8693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pic>
        <p:nvPicPr>
          <p:cNvPr id="19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3A9A7D0-D0AC-4D6D-B83A-EA566C46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54493"/>
          <a:stretch/>
        </p:blipFill>
        <p:spPr>
          <a:xfrm rot="10800000">
            <a:off x="-1" y="0"/>
            <a:ext cx="12531635" cy="1600200"/>
          </a:xfrm>
          <a:prstGeom prst="rect">
            <a:avLst/>
          </a:prstGeom>
        </p:spPr>
      </p:pic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9BA2FBAC-6DD7-4D1E-8AC8-558839EFD07F}"/>
              </a:ext>
            </a:extLst>
          </p:cNvPr>
          <p:cNvSpPr/>
          <p:nvPr userDrawn="1"/>
        </p:nvSpPr>
        <p:spPr>
          <a:xfrm>
            <a:off x="4766713" y="268922"/>
            <a:ext cx="2333518" cy="584518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190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" name="그래픽 176">
            <a:extLst>
              <a:ext uri="{FF2B5EF4-FFF2-40B4-BE49-F238E27FC236}">
                <a16:creationId xmlns:a16="http://schemas.microsoft.com/office/drawing/2014/main" id="{3F9E2F6A-1BC7-4CD4-8E50-4B56A2B08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805"/>
          <a:stretch/>
        </p:blipFill>
        <p:spPr>
          <a:xfrm>
            <a:off x="5029474" y="345690"/>
            <a:ext cx="1807996" cy="425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497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056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23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flipH="1">
            <a:off x="4299994" y="0"/>
            <a:ext cx="7892005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-1078"/>
            <a:ext cx="4299995" cy="6859078"/>
          </a:xfrm>
          <a:prstGeom prst="rect">
            <a:avLst/>
          </a:prstGeom>
          <a:solidFill>
            <a:srgbClr val="68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래픽 176">
            <a:extLst>
              <a:ext uri="{FF2B5EF4-FFF2-40B4-BE49-F238E27FC236}">
                <a16:creationId xmlns:a16="http://schemas.microsoft.com/office/drawing/2014/main" id="{D5042B23-A14B-4D9C-8017-D0167D0E5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11032388" y="283080"/>
            <a:ext cx="892960" cy="2100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448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 userDrawn="1"/>
        </p:nvSpPr>
        <p:spPr>
          <a:xfrm>
            <a:off x="0" y="-1078"/>
            <a:ext cx="12192000" cy="3780598"/>
          </a:xfrm>
          <a:prstGeom prst="rect">
            <a:avLst/>
          </a:prstGeom>
          <a:solidFill>
            <a:srgbClr val="68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206500" y="2293619"/>
            <a:ext cx="9766300" cy="1485901"/>
          </a:xfrm>
        </p:spPr>
        <p:txBody>
          <a:bodyPr anchor="ctr">
            <a:normAutofit/>
          </a:bodyPr>
          <a:lstStyle>
            <a:lvl1pPr algn="ctr">
              <a:defRPr sz="9600" baseline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97B39A7F-2474-41F4-A26F-799DA16D95D2}"/>
              </a:ext>
            </a:extLst>
          </p:cNvPr>
          <p:cNvSpPr/>
          <p:nvPr userDrawn="1"/>
        </p:nvSpPr>
        <p:spPr>
          <a:xfrm>
            <a:off x="4766713" y="5996371"/>
            <a:ext cx="2333518" cy="584518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190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래픽 176">
            <a:extLst>
              <a:ext uri="{FF2B5EF4-FFF2-40B4-BE49-F238E27FC236}">
                <a16:creationId xmlns:a16="http://schemas.microsoft.com/office/drawing/2014/main" id="{1C513F07-00CB-4A9E-A22B-652EAEB21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5029474" y="6073139"/>
            <a:ext cx="1807996" cy="425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803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err="1"/>
              <a:t>Cyporight</a:t>
            </a:r>
            <a:r>
              <a:rPr lang="en-US" altLang="ko-KR" dirty="0"/>
              <a:t> ⓒ </a:t>
            </a:r>
            <a:r>
              <a:rPr lang="en-US" altLang="ko-KR" dirty="0" err="1"/>
              <a:t>NDotLight</a:t>
            </a:r>
            <a:r>
              <a:rPr lang="en-US" altLang="ko-KR" dirty="0"/>
              <a:t>. All rights reserved.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23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91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 err="1"/>
              <a:t>Cyporight</a:t>
            </a:r>
            <a:r>
              <a:rPr lang="en-US" altLang="ko-KR" dirty="0"/>
              <a:t> ⓒ </a:t>
            </a:r>
            <a:r>
              <a:rPr lang="en-US" altLang="ko-KR" dirty="0" err="1"/>
              <a:t>NDotLight</a:t>
            </a:r>
            <a:r>
              <a:rPr lang="en-US" altLang="ko-KR" dirty="0"/>
              <a:t>. All rights reserved.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321D1-FA42-4DB3-A6C4-C87D2D2D2C2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532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 Bold" panose="020B0600000101010101" pitchFamily="50" charset="-127"/>
          <a:ea typeface="나눔스퀘어 Bold" panose="020B0600000101010101" pitchFamily="50" charset="-127"/>
          <a:cs typeface="+mj-cs"/>
        </a:defRPr>
      </a:lvl1pPr>
    </p:titleStyle>
    <p:bodyStyle>
      <a:lvl1pPr marL="2160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 Bold" panose="020B0600000101010101" pitchFamily="50" charset="-127"/>
          <a:ea typeface="나눔스퀘어 Bold" panose="020B0600000101010101" pitchFamily="50" charset="-127"/>
          <a:cs typeface="+mn-cs"/>
        </a:defRPr>
      </a:lvl1pPr>
      <a:lvl2pPr marL="540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864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152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1476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7.emf"/><Relationship Id="rId10" Type="http://schemas.openxmlformats.org/officeDocument/2006/relationships/image" Target="../media/image38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9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8.sv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6.png"/><Relationship Id="rId5" Type="http://schemas.openxmlformats.org/officeDocument/2006/relationships/image" Target="../media/image82.jpeg"/><Relationship Id="rId10" Type="http://schemas.openxmlformats.org/officeDocument/2006/relationships/image" Target="../media/image85.png"/><Relationship Id="rId4" Type="http://schemas.openxmlformats.org/officeDocument/2006/relationships/image" Target="../media/image81.jpeg"/><Relationship Id="rId9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sv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sv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sv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8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11" Type="http://schemas.openxmlformats.org/officeDocument/2006/relationships/image" Target="../media/image126.png"/><Relationship Id="rId5" Type="http://schemas.openxmlformats.org/officeDocument/2006/relationships/image" Target="../media/image121.jpeg"/><Relationship Id="rId10" Type="http://schemas.openxmlformats.org/officeDocument/2006/relationships/image" Target="../media/image27.emf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38.pn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11" Type="http://schemas.openxmlformats.org/officeDocument/2006/relationships/image" Target="../media/image73.png"/><Relationship Id="rId5" Type="http://schemas.openxmlformats.org/officeDocument/2006/relationships/image" Target="../media/image132.jpeg"/><Relationship Id="rId10" Type="http://schemas.openxmlformats.org/officeDocument/2006/relationships/image" Target="../media/image137.svg"/><Relationship Id="rId4" Type="http://schemas.openxmlformats.org/officeDocument/2006/relationships/image" Target="../media/image131.jpeg"/><Relationship Id="rId9" Type="http://schemas.openxmlformats.org/officeDocument/2006/relationships/image" Target="../media/image136.png"/><Relationship Id="rId14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11" Type="http://schemas.openxmlformats.org/officeDocument/2006/relationships/image" Target="../media/image155.png"/><Relationship Id="rId5" Type="http://schemas.openxmlformats.org/officeDocument/2006/relationships/image" Target="../media/image149.jpeg"/><Relationship Id="rId10" Type="http://schemas.openxmlformats.org/officeDocument/2006/relationships/image" Target="../media/image154.sv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157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7.svg"/><Relationship Id="rId4" Type="http://schemas.openxmlformats.org/officeDocument/2006/relationships/image" Target="../media/image162.jpeg"/><Relationship Id="rId9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png"/><Relationship Id="rId7" Type="http://schemas.openxmlformats.org/officeDocument/2006/relationships/image" Target="../media/image172.jpe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svg"/><Relationship Id="rId11" Type="http://schemas.openxmlformats.org/officeDocument/2006/relationships/image" Target="../media/image176.sv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88.sv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12" Type="http://schemas.openxmlformats.org/officeDocument/2006/relationships/image" Target="../media/image184.wmf"/><Relationship Id="rId17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8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80.pn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83.wmf"/><Relationship Id="rId4" Type="http://schemas.openxmlformats.org/officeDocument/2006/relationships/image" Target="../media/image179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8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wmf"/><Relationship Id="rId3" Type="http://schemas.openxmlformats.org/officeDocument/2006/relationships/image" Target="../media/image189.png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svg"/><Relationship Id="rId9" Type="http://schemas.openxmlformats.org/officeDocument/2006/relationships/image" Target="../media/image1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jpeg"/><Relationship Id="rId12" Type="http://schemas.openxmlformats.org/officeDocument/2006/relationships/image" Target="../media/image2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11" Type="http://schemas.openxmlformats.org/officeDocument/2006/relationships/image" Target="../media/image202.svg"/><Relationship Id="rId5" Type="http://schemas.openxmlformats.org/officeDocument/2006/relationships/image" Target="../media/image196.jpeg"/><Relationship Id="rId10" Type="http://schemas.openxmlformats.org/officeDocument/2006/relationships/image" Target="../media/image201.png"/><Relationship Id="rId4" Type="http://schemas.openxmlformats.org/officeDocument/2006/relationships/image" Target="../media/image195.jpeg"/><Relationship Id="rId9" Type="http://schemas.openxmlformats.org/officeDocument/2006/relationships/image" Target="../media/image20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10.svg"/><Relationship Id="rId3" Type="http://schemas.openxmlformats.org/officeDocument/2006/relationships/image" Target="../media/image204.jpeg"/><Relationship Id="rId7" Type="http://schemas.openxmlformats.org/officeDocument/2006/relationships/image" Target="../media/image207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29.xml"/><Relationship Id="rId16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06.jpeg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205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0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svg"/><Relationship Id="rId5" Type="http://schemas.openxmlformats.org/officeDocument/2006/relationships/image" Target="../media/image217.png"/><Relationship Id="rId4" Type="http://schemas.openxmlformats.org/officeDocument/2006/relationships/image" Target="../media/image27.emf"/><Relationship Id="rId9" Type="http://schemas.openxmlformats.org/officeDocument/2006/relationships/image" Target="../media/image2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10" Type="http://schemas.openxmlformats.org/officeDocument/2006/relationships/image" Target="../media/image228.svg"/><Relationship Id="rId4" Type="http://schemas.openxmlformats.org/officeDocument/2006/relationships/image" Target="../media/image223.jpeg"/><Relationship Id="rId9" Type="http://schemas.openxmlformats.org/officeDocument/2006/relationships/image" Target="../media/image2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3" Type="http://schemas.openxmlformats.org/officeDocument/2006/relationships/image" Target="../media/image229.jpe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31.jpeg"/><Relationship Id="rId10" Type="http://schemas.openxmlformats.org/officeDocument/2006/relationships/image" Target="../media/image235.svg"/><Relationship Id="rId4" Type="http://schemas.openxmlformats.org/officeDocument/2006/relationships/image" Target="../media/image230.jpeg"/><Relationship Id="rId9" Type="http://schemas.openxmlformats.org/officeDocument/2006/relationships/image" Target="../media/image2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svg"/><Relationship Id="rId3" Type="http://schemas.openxmlformats.org/officeDocument/2006/relationships/image" Target="../media/image236.jpe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jpeg"/><Relationship Id="rId11" Type="http://schemas.openxmlformats.org/officeDocument/2006/relationships/image" Target="../media/image246.svg"/><Relationship Id="rId5" Type="http://schemas.openxmlformats.org/officeDocument/2006/relationships/image" Target="../media/image241.jpeg"/><Relationship Id="rId10" Type="http://schemas.openxmlformats.org/officeDocument/2006/relationships/image" Target="../media/image245.png"/><Relationship Id="rId4" Type="http://schemas.openxmlformats.org/officeDocument/2006/relationships/image" Target="../media/image240.jpeg"/><Relationship Id="rId9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7" Type="http://schemas.openxmlformats.org/officeDocument/2006/relationships/image" Target="../media/image25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11" Type="http://schemas.openxmlformats.org/officeDocument/2006/relationships/image" Target="../media/image259.svg"/><Relationship Id="rId5" Type="http://schemas.openxmlformats.org/officeDocument/2006/relationships/image" Target="../media/image254.jpeg"/><Relationship Id="rId10" Type="http://schemas.openxmlformats.org/officeDocument/2006/relationships/image" Target="../media/image258.png"/><Relationship Id="rId4" Type="http://schemas.openxmlformats.org/officeDocument/2006/relationships/image" Target="../media/image253.jpeg"/><Relationship Id="rId9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60.png"/><Relationship Id="rId7" Type="http://schemas.openxmlformats.org/officeDocument/2006/relationships/image" Target="../media/image259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png"/><Relationship Id="rId5" Type="http://schemas.openxmlformats.org/officeDocument/2006/relationships/image" Target="../media/image27.emf"/><Relationship Id="rId4" Type="http://schemas.openxmlformats.org/officeDocument/2006/relationships/image" Target="../media/image2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12" Type="http://schemas.openxmlformats.org/officeDocument/2006/relationships/image" Target="../media/image27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jpeg"/><Relationship Id="rId11" Type="http://schemas.openxmlformats.org/officeDocument/2006/relationships/image" Target="../media/image271.png"/><Relationship Id="rId5" Type="http://schemas.openxmlformats.org/officeDocument/2006/relationships/image" Target="../media/image265.jpeg"/><Relationship Id="rId10" Type="http://schemas.openxmlformats.org/officeDocument/2006/relationships/image" Target="../media/image270.svg"/><Relationship Id="rId4" Type="http://schemas.openxmlformats.org/officeDocument/2006/relationships/image" Target="../media/image264.jpeg"/><Relationship Id="rId9" Type="http://schemas.openxmlformats.org/officeDocument/2006/relationships/image" Target="../media/image2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svg"/><Relationship Id="rId3" Type="http://schemas.openxmlformats.org/officeDocument/2006/relationships/image" Target="../media/image273.jpeg"/><Relationship Id="rId7" Type="http://schemas.openxmlformats.org/officeDocument/2006/relationships/image" Target="../media/image2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10" Type="http://schemas.openxmlformats.org/officeDocument/2006/relationships/image" Target="../media/image280.svg"/><Relationship Id="rId4" Type="http://schemas.openxmlformats.org/officeDocument/2006/relationships/image" Target="../media/image274.jpeg"/><Relationship Id="rId9" Type="http://schemas.openxmlformats.org/officeDocument/2006/relationships/image" Target="../media/image2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svg"/><Relationship Id="rId5" Type="http://schemas.openxmlformats.org/officeDocument/2006/relationships/image" Target="../media/image284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png"/><Relationship Id="rId5" Type="http://schemas.openxmlformats.org/officeDocument/2006/relationships/image" Target="../media/image285.svg"/><Relationship Id="rId4" Type="http://schemas.openxmlformats.org/officeDocument/2006/relationships/image" Target="../media/image2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jpeg"/><Relationship Id="rId4" Type="http://schemas.openxmlformats.org/officeDocument/2006/relationships/image" Target="../media/image25.wmf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92350" y="1598580"/>
            <a:ext cx="7594600" cy="2919129"/>
          </a:xfrm>
        </p:spPr>
        <p:txBody>
          <a:bodyPr>
            <a:normAutofit/>
          </a:bodyPr>
          <a:lstStyle/>
          <a:p>
            <a:r>
              <a:rPr lang="en-US" altLang="ko-KR" err="1"/>
              <a:t>NdotCAD</a:t>
            </a:r>
            <a:br>
              <a:rPr lang="en-US" altLang="ko-KR"/>
            </a:br>
            <a:r>
              <a:rPr lang="ko-KR" altLang="en-US"/>
              <a:t>기본 </a:t>
            </a:r>
            <a:r>
              <a:rPr lang="ko-KR" altLang="en-US" err="1"/>
              <a:t>튜토리얼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4294967295"/>
          </p:nvPr>
        </p:nvSpPr>
        <p:spPr>
          <a:xfrm>
            <a:off x="2292350" y="5766077"/>
            <a:ext cx="7673975" cy="869398"/>
          </a:xfrm>
        </p:spPr>
        <p:txBody>
          <a:bodyPr/>
          <a:lstStyle/>
          <a:p>
            <a:r>
              <a:rPr lang="ko-KR" altLang="en-US"/>
              <a:t>기본 조작방법과 도구의 기능을 알아보자</a:t>
            </a:r>
          </a:p>
        </p:txBody>
      </p:sp>
    </p:spTree>
    <p:extLst>
      <p:ext uri="{BB962C8B-B14F-4D97-AF65-F5344CB8AC3E}">
        <p14:creationId xmlns:p14="http://schemas.microsoft.com/office/powerpoint/2010/main" val="38585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개체 3"/>
          <p:cNvGraphicFramePr>
            <a:graphicFrameLocks noChangeAspect="1"/>
          </p:cNvGraphicFramePr>
          <p:nvPr/>
        </p:nvGraphicFramePr>
        <p:xfrm>
          <a:off x="1149491" y="4326842"/>
          <a:ext cx="1599977" cy="173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184080" imgH="6704640" progId="Photoshop.Image.13">
                  <p:embed/>
                </p:oleObj>
              </mc:Choice>
              <mc:Fallback>
                <p:oleObj name="Image" r:id="rId3" imgW="6184080" imgH="6704640" progId="Photoshop.Image.13">
                  <p:embed/>
                  <p:pic>
                    <p:nvPicPr>
                      <p:cNvPr id="4" name="개체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9491" y="4326842"/>
                        <a:ext cx="1599977" cy="173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</a:t>
            </a:r>
            <a:r>
              <a:rPr lang="ko-KR" altLang="en-US" sz="2000"/>
              <a:t>그리기와 </a:t>
            </a:r>
            <a:r>
              <a:rPr lang="en-US" altLang="ko-KR" sz="2000"/>
              <a:t>2D</a:t>
            </a:r>
            <a:r>
              <a:rPr lang="ko-KR" altLang="en-US" sz="2000"/>
              <a:t>스케치의 공통 특징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1117601" y="6161699"/>
            <a:ext cx="6128151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드래그를 사용한 이동 시 원하는 부위에 정확하게 이동 되었는지 재차 확인을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3" name="왼쪽/오른쪽/위쪽/아래쪽 화살표 62"/>
          <p:cNvSpPr/>
          <p:nvPr/>
        </p:nvSpPr>
        <p:spPr>
          <a:xfrm>
            <a:off x="1812564" y="1362863"/>
            <a:ext cx="227421" cy="227421"/>
          </a:xfrm>
          <a:prstGeom prst="quadArrow">
            <a:avLst>
              <a:gd name="adj1" fmla="val 7794"/>
              <a:gd name="adj2" fmla="val 15658"/>
              <a:gd name="adj3" fmla="val 17233"/>
            </a:avLst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1330893" y="4326967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1910418" y="4326967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2512803" y="4326967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1140393" y="5300995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1910418" y="5300995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2627103" y="5300995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1247073" y="474881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910418" y="474881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2566143" y="474881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부제목 2"/>
          <p:cNvSpPr txBox="1">
            <a:spLocks/>
          </p:cNvSpPr>
          <p:nvPr/>
        </p:nvSpPr>
        <p:spPr>
          <a:xfrm>
            <a:off x="1926275" y="1551416"/>
            <a:ext cx="4335630" cy="895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 자동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Snap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선택하고 이동하면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다른 도형에 자동으로 달라 붙음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모서리가 둥근 직사각형 81"/>
          <p:cNvSpPr/>
          <p:nvPr/>
        </p:nvSpPr>
        <p:spPr>
          <a:xfrm>
            <a:off x="616857" y="1513487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3" name="덧셈 기호 82"/>
          <p:cNvSpPr/>
          <p:nvPr/>
        </p:nvSpPr>
        <p:spPr>
          <a:xfrm>
            <a:off x="1178908" y="1511935"/>
            <a:ext cx="360000" cy="360000"/>
          </a:xfrm>
          <a:prstGeom prst="mathPlus">
            <a:avLst>
              <a:gd name="adj1" fmla="val 1025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959" y="147657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6" name="직선 연결선 85"/>
          <p:cNvCxnSpPr/>
          <p:nvPr/>
        </p:nvCxnSpPr>
        <p:spPr>
          <a:xfrm>
            <a:off x="6293508" y="1568450"/>
            <a:ext cx="0" cy="407864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왼쪽/오른쪽/위쪽/아래쪽 화살표 87"/>
          <p:cNvSpPr/>
          <p:nvPr/>
        </p:nvSpPr>
        <p:spPr>
          <a:xfrm>
            <a:off x="7762348" y="1362863"/>
            <a:ext cx="227421" cy="227421"/>
          </a:xfrm>
          <a:prstGeom prst="quadArrow">
            <a:avLst>
              <a:gd name="adj1" fmla="val 7794"/>
              <a:gd name="adj2" fmla="val 15658"/>
              <a:gd name="adj3" fmla="val 17233"/>
            </a:avLst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부제목 2"/>
          <p:cNvSpPr txBox="1">
            <a:spLocks/>
          </p:cNvSpPr>
          <p:nvPr/>
        </p:nvSpPr>
        <p:spPr>
          <a:xfrm>
            <a:off x="7876059" y="1551416"/>
            <a:ext cx="4335630" cy="895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 수직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선택하고 이동하면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Y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방향으로 수직 이동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1" name="덧셈 기호 90"/>
          <p:cNvSpPr/>
          <p:nvPr/>
        </p:nvSpPr>
        <p:spPr>
          <a:xfrm>
            <a:off x="7128692" y="1511935"/>
            <a:ext cx="360000" cy="360000"/>
          </a:xfrm>
          <a:prstGeom prst="mathPlus">
            <a:avLst>
              <a:gd name="adj1" fmla="val 1025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" name="그림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743" y="147657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3" name="모서리가 둥근 직사각형 92"/>
          <p:cNvSpPr/>
          <p:nvPr/>
        </p:nvSpPr>
        <p:spPr>
          <a:xfrm>
            <a:off x="6494641" y="1511935"/>
            <a:ext cx="594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Shift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17" y="2335136"/>
            <a:ext cx="2305670" cy="180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8" y="2335136"/>
            <a:ext cx="2305670" cy="1800000"/>
          </a:xfrm>
          <a:prstGeom prst="rect">
            <a:avLst/>
          </a:prstGeom>
        </p:spPr>
      </p:pic>
      <p:sp>
        <p:nvSpPr>
          <p:cNvPr id="94" name="부제목 2"/>
          <p:cNvSpPr txBox="1">
            <a:spLocks/>
          </p:cNvSpPr>
          <p:nvPr/>
        </p:nvSpPr>
        <p:spPr>
          <a:xfrm>
            <a:off x="2766680" y="4734287"/>
            <a:ext cx="3282296" cy="1040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               사용 시 모델 위에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* 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모양의 중심점이 생겨나 중심점에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객체를 생성 가능 하다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95" name="왼쪽/오른쪽/위쪽/아래쪽 화살표 94"/>
          <p:cNvSpPr/>
          <p:nvPr/>
        </p:nvSpPr>
        <p:spPr>
          <a:xfrm>
            <a:off x="4227952" y="4474871"/>
            <a:ext cx="227421" cy="227421"/>
          </a:xfrm>
          <a:prstGeom prst="quadArrow">
            <a:avLst>
              <a:gd name="adj1" fmla="val 7794"/>
              <a:gd name="adj2" fmla="val 15658"/>
              <a:gd name="adj3" fmla="val 17233"/>
            </a:avLst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3032245" y="4625495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97" name="덧셈 기호 96"/>
          <p:cNvSpPr/>
          <p:nvPr/>
        </p:nvSpPr>
        <p:spPr>
          <a:xfrm>
            <a:off x="3594296" y="4623943"/>
            <a:ext cx="360000" cy="360000"/>
          </a:xfrm>
          <a:prstGeom prst="mathPlus">
            <a:avLst>
              <a:gd name="adj1" fmla="val 1025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8" name="그림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347" y="4588582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84" y="2555914"/>
            <a:ext cx="2766804" cy="2160000"/>
          </a:xfrm>
          <a:prstGeom prst="rect">
            <a:avLst/>
          </a:prstGeom>
        </p:spPr>
      </p:pic>
      <p:graphicFrame>
        <p:nvGraphicFramePr>
          <p:cNvPr id="99" name="개체 98"/>
          <p:cNvGraphicFramePr>
            <a:graphicFrameLocks noChangeAspect="1"/>
          </p:cNvGraphicFramePr>
          <p:nvPr/>
        </p:nvGraphicFramePr>
        <p:xfrm>
          <a:off x="10179981" y="4453509"/>
          <a:ext cx="558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558720" imgH="228240" progId="Photoshop.Image.13">
                  <p:embed/>
                </p:oleObj>
              </mc:Choice>
              <mc:Fallback>
                <p:oleObj name="Image" r:id="rId9" imgW="558720" imgH="228240" progId="Photoshop.Image.13">
                  <p:embed/>
                  <p:pic>
                    <p:nvPicPr>
                      <p:cNvPr id="99" name="개체 9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79981" y="4453509"/>
                        <a:ext cx="558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직사각형 99"/>
          <p:cNvSpPr/>
          <p:nvPr/>
        </p:nvSpPr>
        <p:spPr>
          <a:xfrm>
            <a:off x="9871634" y="3808725"/>
            <a:ext cx="232689" cy="130175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1" name="꺾인 연결선 100"/>
          <p:cNvCxnSpPr>
            <a:stCxn id="100" idx="2"/>
            <a:endCxn id="102" idx="1"/>
          </p:cNvCxnSpPr>
          <p:nvPr/>
        </p:nvCxnSpPr>
        <p:spPr>
          <a:xfrm rot="16200000" flipH="1">
            <a:off x="9769526" y="4157353"/>
            <a:ext cx="628909" cy="192002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직사각형 101"/>
          <p:cNvSpPr/>
          <p:nvPr/>
        </p:nvSpPr>
        <p:spPr>
          <a:xfrm>
            <a:off x="10179981" y="4453509"/>
            <a:ext cx="558800" cy="2286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>
            <a:off x="9458575" y="4823989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수치 입력 가능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6800083" y="2700583"/>
            <a:ext cx="1714536" cy="1714536"/>
            <a:chOff x="6421553" y="2576239"/>
            <a:chExt cx="2158048" cy="2158048"/>
          </a:xfrm>
        </p:grpSpPr>
        <p:sp>
          <p:nvSpPr>
            <p:cNvPr id="104" name="위쪽/아래쪽 화살표 103"/>
            <p:cNvSpPr/>
            <p:nvPr/>
          </p:nvSpPr>
          <p:spPr>
            <a:xfrm>
              <a:off x="7228461" y="2576239"/>
              <a:ext cx="544232" cy="2158048"/>
            </a:xfrm>
            <a:prstGeom prst="upDownArrow">
              <a:avLst>
                <a:gd name="adj1" fmla="val 35232"/>
                <a:gd name="adj2" fmla="val 5502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위쪽/아래쪽 화살표 106"/>
            <p:cNvSpPr/>
            <p:nvPr/>
          </p:nvSpPr>
          <p:spPr>
            <a:xfrm rot="5400000">
              <a:off x="7228461" y="2556890"/>
              <a:ext cx="544232" cy="2158048"/>
            </a:xfrm>
            <a:prstGeom prst="upDownArrow">
              <a:avLst>
                <a:gd name="adj1" fmla="val 35232"/>
                <a:gd name="adj2" fmla="val 550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9" name="직사각형 108"/>
          <p:cNvSpPr/>
          <p:nvPr/>
        </p:nvSpPr>
        <p:spPr>
          <a:xfrm>
            <a:off x="6486970" y="4823989"/>
            <a:ext cx="23908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Z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축이 아닌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X, Y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이동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" name="제목 9">
            <a:extLst>
              <a:ext uri="{FF2B5EF4-FFF2-40B4-BE49-F238E27FC236}">
                <a16:creationId xmlns:a16="http://schemas.microsoft.com/office/drawing/2014/main" id="{A3145450-45B9-404D-A8EF-49F846B5BC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43488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</a:t>
            </a:r>
            <a:r>
              <a:rPr lang="ko-KR" altLang="en-US" sz="2000"/>
              <a:t>그리기와 </a:t>
            </a:r>
            <a:r>
              <a:rPr lang="en-US" altLang="ko-KR" sz="2000"/>
              <a:t>2D</a:t>
            </a:r>
            <a:r>
              <a:rPr lang="ko-KR" altLang="en-US" sz="2000"/>
              <a:t>스케치의 공통 특징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1117601" y="6161699"/>
            <a:ext cx="617219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X, Y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축은 평면이고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축은 입체이기 때문에 축을 제대로 이해 하고 이동 하여야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부제목 2"/>
          <p:cNvSpPr txBox="1">
            <a:spLocks/>
          </p:cNvSpPr>
          <p:nvPr/>
        </p:nvSpPr>
        <p:spPr>
          <a:xfrm>
            <a:off x="2051837" y="1536349"/>
            <a:ext cx="561759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평면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평면상의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X, Y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좌표 이동이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613212" y="2267685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16857" y="1517385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←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976857" y="1517385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→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1336857" y="1517385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↑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691837" y="1517385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↓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135212" y="2264354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↑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490192" y="2264354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↓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6" name="부제목 2"/>
          <p:cNvSpPr txBox="1">
            <a:spLocks/>
          </p:cNvSpPr>
          <p:nvPr/>
        </p:nvSpPr>
        <p:spPr>
          <a:xfrm>
            <a:off x="1850192" y="2286649"/>
            <a:ext cx="5102543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입체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입체상의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좌표 이동이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7" y="3116969"/>
            <a:ext cx="2028665" cy="18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19" y="3116969"/>
            <a:ext cx="2028665" cy="1800000"/>
          </a:xfrm>
          <a:prstGeom prst="rect">
            <a:avLst/>
          </a:prstGeom>
        </p:spPr>
      </p:pic>
      <p:sp>
        <p:nvSpPr>
          <p:cNvPr id="9" name="왼쪽/오른쪽/위쪽/아래쪽 화살표 8"/>
          <p:cNvSpPr/>
          <p:nvPr/>
        </p:nvSpPr>
        <p:spPr>
          <a:xfrm>
            <a:off x="885234" y="2941100"/>
            <a:ext cx="2184690" cy="2184690"/>
          </a:xfrm>
          <a:prstGeom prst="quadArrow">
            <a:avLst>
              <a:gd name="adj1" fmla="val 11275"/>
              <a:gd name="adj2" fmla="val 17398"/>
              <a:gd name="adj3" fmla="val 14337"/>
            </a:avLst>
          </a:prstGeom>
          <a:solidFill>
            <a:srgbClr val="F05F7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위쪽/아래쪽 화살표 9"/>
          <p:cNvSpPr/>
          <p:nvPr/>
        </p:nvSpPr>
        <p:spPr>
          <a:xfrm>
            <a:off x="4391979" y="2953951"/>
            <a:ext cx="780944" cy="2158048"/>
          </a:xfrm>
          <a:prstGeom prst="upDownArrow">
            <a:avLst>
              <a:gd name="adj1" fmla="val 35232"/>
              <a:gd name="adj2" fmla="val 36945"/>
            </a:avLst>
          </a:prstGeom>
          <a:solidFill>
            <a:srgbClr val="F05F7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972105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평면 이동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3701045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입체 이동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cxnSp>
        <p:nvCxnSpPr>
          <p:cNvPr id="41" name="직선 연결선 40"/>
          <p:cNvCxnSpPr/>
          <p:nvPr/>
        </p:nvCxnSpPr>
        <p:spPr>
          <a:xfrm>
            <a:off x="6915293" y="1568450"/>
            <a:ext cx="0" cy="407864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66" y="3016493"/>
            <a:ext cx="2098217" cy="2095506"/>
          </a:xfrm>
          <a:prstGeom prst="rect">
            <a:avLst/>
          </a:prstGeom>
        </p:spPr>
      </p:pic>
      <p:sp>
        <p:nvSpPr>
          <p:cNvPr id="42" name="왼쪽/오른쪽/위쪽/아래쪽 화살표 41"/>
          <p:cNvSpPr/>
          <p:nvPr/>
        </p:nvSpPr>
        <p:spPr>
          <a:xfrm>
            <a:off x="7350245" y="1362863"/>
            <a:ext cx="227421" cy="227421"/>
          </a:xfrm>
          <a:prstGeom prst="quadArrow">
            <a:avLst>
              <a:gd name="adj1" fmla="val 7794"/>
              <a:gd name="adj2" fmla="val 15658"/>
              <a:gd name="adj3" fmla="val 17233"/>
            </a:avLst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640" y="147657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부제목 2"/>
          <p:cNvSpPr txBox="1">
            <a:spLocks/>
          </p:cNvSpPr>
          <p:nvPr/>
        </p:nvSpPr>
        <p:spPr>
          <a:xfrm>
            <a:off x="7577666" y="1551416"/>
            <a:ext cx="4536708" cy="1153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드래그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마우스로 객체를 선택 후 드래그 하면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원래 위치에서 얼마나 이동 하였는지 알 수 있고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직접 수치를 입력하여 이동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11" name="개체 10"/>
          <p:cNvGraphicFramePr>
            <a:graphicFrameLocks noChangeAspect="1"/>
          </p:cNvGraphicFramePr>
          <p:nvPr/>
        </p:nvGraphicFramePr>
        <p:xfrm>
          <a:off x="10593004" y="4099965"/>
          <a:ext cx="558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558720" imgH="228240" progId="Photoshop.Image.13">
                  <p:embed/>
                </p:oleObj>
              </mc:Choice>
              <mc:Fallback>
                <p:oleObj name="Image" r:id="rId8" imgW="558720" imgH="228240" progId="Photoshop.Image.13">
                  <p:embed/>
                  <p:pic>
                    <p:nvPicPr>
                      <p:cNvPr id="11" name="개체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93004" y="4099965"/>
                        <a:ext cx="558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직사각형 45"/>
          <p:cNvSpPr/>
          <p:nvPr/>
        </p:nvSpPr>
        <p:spPr>
          <a:xfrm>
            <a:off x="8785603" y="4128623"/>
            <a:ext cx="232689" cy="130175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꺾인 연결선 46"/>
          <p:cNvCxnSpPr>
            <a:stCxn id="46" idx="2"/>
            <a:endCxn id="50" idx="1"/>
          </p:cNvCxnSpPr>
          <p:nvPr/>
        </p:nvCxnSpPr>
        <p:spPr>
          <a:xfrm rot="5400000" flipH="1" flipV="1">
            <a:off x="9725209" y="3391004"/>
            <a:ext cx="44533" cy="1691056"/>
          </a:xfrm>
          <a:prstGeom prst="bentConnector4">
            <a:avLst>
              <a:gd name="adj1" fmla="val -513327"/>
              <a:gd name="adj2" fmla="val 5344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10593004" y="4099965"/>
            <a:ext cx="578164" cy="2286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9871598" y="4470445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수치 입력 가능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2" name="제목 11">
            <a:extLst>
              <a:ext uri="{FF2B5EF4-FFF2-40B4-BE49-F238E27FC236}">
                <a16:creationId xmlns:a16="http://schemas.microsoft.com/office/drawing/2014/main" id="{B5047DFF-58B5-4BCB-95B7-621DBC5DD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11210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 </a:t>
            </a:r>
            <a:r>
              <a:rPr lang="ko-KR" altLang="en-US" sz="2000"/>
              <a:t>그리기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118" name="부제목 2"/>
          <p:cNvSpPr txBox="1">
            <a:spLocks/>
          </p:cNvSpPr>
          <p:nvPr/>
        </p:nvSpPr>
        <p:spPr>
          <a:xfrm>
            <a:off x="982430" y="2219378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원형 구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지름 입력으로 원형 구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9" name="부제목 2"/>
          <p:cNvSpPr txBox="1">
            <a:spLocks/>
          </p:cNvSpPr>
          <p:nvPr/>
        </p:nvSpPr>
        <p:spPr>
          <a:xfrm>
            <a:off x="982429" y="4443178"/>
            <a:ext cx="517742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원형고리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원통 지름 입력으로 원형고리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0" name="부제목 2"/>
          <p:cNvSpPr txBox="1">
            <a:spLocks/>
          </p:cNvSpPr>
          <p:nvPr/>
        </p:nvSpPr>
        <p:spPr>
          <a:xfrm>
            <a:off x="982430" y="3887228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원기둥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 입력으로 원기둥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2" name="부제목 2"/>
          <p:cNvSpPr txBox="1">
            <a:spLocks/>
          </p:cNvSpPr>
          <p:nvPr/>
        </p:nvSpPr>
        <p:spPr>
          <a:xfrm>
            <a:off x="982430" y="2775328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원뿔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밑변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윗변 지름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 입력으로 원뿔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123" name="직선 연결선 122"/>
          <p:cNvCxnSpPr/>
          <p:nvPr/>
        </p:nvCxnSpPr>
        <p:spPr>
          <a:xfrm>
            <a:off x="6293508" y="1568450"/>
            <a:ext cx="0" cy="407864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부제목 2"/>
          <p:cNvSpPr txBox="1">
            <a:spLocks/>
          </p:cNvSpPr>
          <p:nvPr/>
        </p:nvSpPr>
        <p:spPr>
          <a:xfrm>
            <a:off x="982430" y="1663428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상자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 입력으로 상자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1" name="부제목 2"/>
          <p:cNvSpPr txBox="1">
            <a:spLocks/>
          </p:cNvSpPr>
          <p:nvPr/>
        </p:nvSpPr>
        <p:spPr>
          <a:xfrm>
            <a:off x="982430" y="3331278"/>
            <a:ext cx="49675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다각 기둥 만들기 </a:t>
            </a:r>
            <a:r>
              <a:rPr lang="en-US" altLang="ko-KR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</a:t>
            </a:r>
            <a:r>
              <a:rPr lang="en-US" altLang="ko-KR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</a:t>
            </a:r>
            <a:r>
              <a:rPr lang="en-US" altLang="ko-KR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5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 수 입력으로 다각 기둥 생성</a:t>
            </a:r>
            <a:endParaRPr lang="en-US" altLang="ko-KR" sz="15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6044882" y="1449859"/>
            <a:ext cx="2162811" cy="1965673"/>
            <a:chOff x="6044882" y="1449859"/>
            <a:chExt cx="2162811" cy="1965673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055" y="1449859"/>
              <a:ext cx="1648466" cy="1648466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6044882" y="3000034"/>
              <a:ext cx="216281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&lt; </a:t>
              </a:r>
              <a:r>
                <a:rPr lang="ko-KR" altLang="en-US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상자 </a:t>
              </a: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&gt;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440301" y="1192687"/>
            <a:ext cx="2162811" cy="2222845"/>
            <a:chOff x="7610315" y="1192687"/>
            <a:chExt cx="2162811" cy="2222845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16" y="1192687"/>
              <a:ext cx="2162810" cy="2162810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7610315" y="3000034"/>
              <a:ext cx="216281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&lt; </a:t>
              </a:r>
              <a:r>
                <a:rPr lang="ko-KR" altLang="en-US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원형 구 </a:t>
              </a: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&gt;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8835720" y="1192687"/>
            <a:ext cx="2162813" cy="2222845"/>
            <a:chOff x="9175747" y="1192687"/>
            <a:chExt cx="2162813" cy="2222845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750" y="1192687"/>
              <a:ext cx="2162810" cy="2162810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9175747" y="3000034"/>
              <a:ext cx="216281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&lt; </a:t>
              </a:r>
              <a:r>
                <a:rPr lang="ko-KR" altLang="en-US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원뿔 </a:t>
              </a: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&gt;</a:t>
              </a: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1" y="3574090"/>
            <a:ext cx="1943014" cy="1943014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6044882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원기둥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04" y="3464192"/>
            <a:ext cx="2162810" cy="2162810"/>
          </a:xfrm>
          <a:prstGeom prst="rect">
            <a:avLst/>
          </a:prstGeom>
        </p:spPr>
      </p:pic>
      <p:sp>
        <p:nvSpPr>
          <p:cNvPr id="56" name="직사각형 55"/>
          <p:cNvSpPr/>
          <p:nvPr/>
        </p:nvSpPr>
        <p:spPr>
          <a:xfrm>
            <a:off x="7440301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원형 고리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10231142" y="1239142"/>
            <a:ext cx="2162811" cy="2182898"/>
            <a:chOff x="10395902" y="1239142"/>
            <a:chExt cx="2162811" cy="2182898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03" y="1239142"/>
              <a:ext cx="2162810" cy="2162810"/>
            </a:xfrm>
            <a:prstGeom prst="rect">
              <a:avLst/>
            </a:prstGeom>
          </p:spPr>
        </p:pic>
        <p:sp>
          <p:nvSpPr>
            <p:cNvPr id="48" name="직사각형 47"/>
            <p:cNvSpPr/>
            <p:nvPr/>
          </p:nvSpPr>
          <p:spPr>
            <a:xfrm>
              <a:off x="10395902" y="3006542"/>
              <a:ext cx="216281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&lt; </a:t>
              </a:r>
              <a:r>
                <a:rPr lang="ko-KR" altLang="en-US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다각 기둥 </a:t>
              </a:r>
              <a:r>
                <a:rPr lang="en-US" altLang="ko-KR" sz="14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&gt;</a:t>
              </a:r>
            </a:p>
          </p:txBody>
        </p:sp>
      </p:grpSp>
      <p:sp>
        <p:nvSpPr>
          <p:cNvPr id="63" name="부제목 2"/>
          <p:cNvSpPr txBox="1">
            <a:spLocks/>
          </p:cNvSpPr>
          <p:nvPr/>
        </p:nvSpPr>
        <p:spPr>
          <a:xfrm>
            <a:off x="982429" y="4999128"/>
            <a:ext cx="517742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다각 뿔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각 수 입력으로 다각 뿔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7" name="부제목 2"/>
          <p:cNvSpPr txBox="1">
            <a:spLocks/>
          </p:cNvSpPr>
          <p:nvPr/>
        </p:nvSpPr>
        <p:spPr>
          <a:xfrm>
            <a:off x="982429" y="5555076"/>
            <a:ext cx="517742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반구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지름 입력으로 반구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43" y="3734609"/>
            <a:ext cx="1800000" cy="180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70" y="3607770"/>
            <a:ext cx="1800000" cy="1800000"/>
          </a:xfrm>
          <a:prstGeom prst="rect">
            <a:avLst/>
          </a:prstGeom>
        </p:spPr>
      </p:pic>
      <p:sp>
        <p:nvSpPr>
          <p:cNvPr id="70" name="직사각형 69"/>
          <p:cNvSpPr/>
          <p:nvPr/>
        </p:nvSpPr>
        <p:spPr>
          <a:xfrm>
            <a:off x="8835719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다각 뿔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71" name="직사각형 70"/>
          <p:cNvSpPr/>
          <p:nvPr/>
        </p:nvSpPr>
        <p:spPr>
          <a:xfrm>
            <a:off x="10231138" y="5231592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반구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25B2AB68-73D0-476F-B306-823A9B4C32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9589" y="1568450"/>
            <a:ext cx="552450" cy="4419600"/>
          </a:xfrm>
          <a:prstGeom prst="rect">
            <a:avLst/>
          </a:prstGeom>
        </p:spPr>
      </p:pic>
      <p:sp>
        <p:nvSpPr>
          <p:cNvPr id="13" name="제목 12">
            <a:extLst>
              <a:ext uri="{FF2B5EF4-FFF2-40B4-BE49-F238E27FC236}">
                <a16:creationId xmlns:a16="http://schemas.microsoft.com/office/drawing/2014/main" id="{2703FEAC-8D33-4875-BA0F-6C4BD75AA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98738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15427" r="25942"/>
          <a:stretch/>
        </p:blipFill>
        <p:spPr>
          <a:xfrm>
            <a:off x="7071360" y="2288025"/>
            <a:ext cx="2777258" cy="18602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A2A7ED7-BECA-4453-A0EB-FD8091989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620" y="2912474"/>
            <a:ext cx="1758058" cy="1408775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15427" r="25016"/>
          <a:stretch/>
        </p:blipFill>
        <p:spPr>
          <a:xfrm>
            <a:off x="1289934" y="2288027"/>
            <a:ext cx="2864055" cy="18602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B6E8231-6E23-4E78-BB00-DC71161A9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2903766"/>
            <a:ext cx="2065199" cy="1381358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글자</a:t>
            </a:r>
            <a:r>
              <a:rPr lang="en-US" altLang="ko-KR" sz="2000"/>
              <a:t>(Text)</a:t>
            </a:r>
            <a:r>
              <a:rPr lang="ko-KR" altLang="en-US" sz="2000"/>
              <a:t> 입력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117" name="부제목 2"/>
          <p:cNvSpPr txBox="1">
            <a:spLocks/>
          </p:cNvSpPr>
          <p:nvPr/>
        </p:nvSpPr>
        <p:spPr>
          <a:xfrm>
            <a:off x="982430" y="1536349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 편집하기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Text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추가 하여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도형으로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1117601" y="6161699"/>
            <a:ext cx="506729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일부 폰트는 너무 얇게 나오거나 겹쳐서 나올 수 있으므로 주의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3587949" y="2897843"/>
            <a:ext cx="2142289" cy="1410651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8705851" y="2383061"/>
            <a:ext cx="641350" cy="51354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2962275" y="2383061"/>
            <a:ext cx="657225" cy="51354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cxnSpLocks/>
            <a:stCxn id="63" idx="3"/>
            <a:endCxn id="10" idx="0"/>
          </p:cNvCxnSpPr>
          <p:nvPr/>
        </p:nvCxnSpPr>
        <p:spPr>
          <a:xfrm>
            <a:off x="3619500" y="2639831"/>
            <a:ext cx="1039594" cy="258012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꺾인 연결선 65"/>
          <p:cNvCxnSpPr>
            <a:stCxn id="62" idx="3"/>
            <a:endCxn id="68" idx="0"/>
          </p:cNvCxnSpPr>
          <p:nvPr/>
        </p:nvCxnSpPr>
        <p:spPr>
          <a:xfrm>
            <a:off x="9347201" y="2639831"/>
            <a:ext cx="888755" cy="258012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9355155" y="2897843"/>
            <a:ext cx="1761602" cy="1410651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오른쪽 화살표 76"/>
          <p:cNvSpPr/>
          <p:nvPr/>
        </p:nvSpPr>
        <p:spPr>
          <a:xfrm>
            <a:off x="5843725" y="2944572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부제목 2"/>
          <p:cNvSpPr txBox="1">
            <a:spLocks/>
          </p:cNvSpPr>
          <p:nvPr/>
        </p:nvSpPr>
        <p:spPr>
          <a:xfrm>
            <a:off x="1109028" y="4421947"/>
            <a:ext cx="4836574" cy="1723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글자의 내용을 지정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폰트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글씨체를 지정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한글 지원 </a:t>
            </a:r>
            <a:r>
              <a:rPr lang="ko-KR" altLang="en-US" sz="12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안되는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폰트도 존재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크기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글자의 높이를 기준으로 크기 조정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단위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mm)</a:t>
            </a: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스타일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B=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글자를 굵게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en-US" altLang="ko-KR" sz="1600" i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I=</a:t>
            </a:r>
            <a:r>
              <a:rPr lang="ko-KR" altLang="en-US" sz="1600" i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글자를 기울이기</a:t>
            </a:r>
            <a:endParaRPr lang="en-US" altLang="ko-KR" sz="1600" i="1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글자의 방향을 회전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3" name="부제목 2"/>
          <p:cNvSpPr txBox="1">
            <a:spLocks/>
          </p:cNvSpPr>
          <p:nvPr/>
        </p:nvSpPr>
        <p:spPr>
          <a:xfrm>
            <a:off x="6604904" y="4446661"/>
            <a:ext cx="5301345" cy="1120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글자의 모든 설정을 마치고 마우스로 원하는 </a:t>
            </a:r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평면위에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위치 시킨 뒤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OK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버튼을 눌러 글자를 완성한다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마우스 우 클릭        또는 더블 클릭          </a:t>
            </a:r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으로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내용 수정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1351" y="5077658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420" y="5077657"/>
            <a:ext cx="304522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529" y="5077658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27DD3110-49D1-4E22-8405-308B2764E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640" y="1421159"/>
            <a:ext cx="552450" cy="5524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3209B7A4-75D6-4698-90AE-12A42F4B6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17926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2D </a:t>
            </a:r>
            <a:r>
              <a:rPr lang="ko-KR" altLang="en-US" sz="2000"/>
              <a:t>스케치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80" name="부제목 2"/>
          <p:cNvSpPr txBox="1">
            <a:spLocks/>
          </p:cNvSpPr>
          <p:nvPr/>
        </p:nvSpPr>
        <p:spPr>
          <a:xfrm>
            <a:off x="978498" y="1424892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사각형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 입력으로 사각형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1" name="부제목 2"/>
          <p:cNvSpPr txBox="1">
            <a:spLocks/>
          </p:cNvSpPr>
          <p:nvPr/>
        </p:nvSpPr>
        <p:spPr>
          <a:xfrm>
            <a:off x="978498" y="2005058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원형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지름 입력으로 원형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부제목 2"/>
          <p:cNvSpPr txBox="1">
            <a:spLocks/>
          </p:cNvSpPr>
          <p:nvPr/>
        </p:nvSpPr>
        <p:spPr>
          <a:xfrm>
            <a:off x="978498" y="4905888"/>
            <a:ext cx="517742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곡선 그리기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 선택 후 격자에 맞춰 곡선을 그릴 수 있음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3" name="부제목 2"/>
          <p:cNvSpPr txBox="1">
            <a:spLocks/>
          </p:cNvSpPr>
          <p:nvPr/>
        </p:nvSpPr>
        <p:spPr>
          <a:xfrm>
            <a:off x="978498" y="4325722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 그리기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 선택 후 격자에 맞춰 선을 그릴 수 있음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4" name="부제목 2"/>
          <p:cNvSpPr txBox="1">
            <a:spLocks/>
          </p:cNvSpPr>
          <p:nvPr/>
        </p:nvSpPr>
        <p:spPr>
          <a:xfrm>
            <a:off x="978498" y="3165390"/>
            <a:ext cx="49675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다각형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반지름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 수 입력으로 다각형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5" name="부제목 2"/>
          <p:cNvSpPr txBox="1">
            <a:spLocks/>
          </p:cNvSpPr>
          <p:nvPr/>
        </p:nvSpPr>
        <p:spPr>
          <a:xfrm>
            <a:off x="978498" y="2585224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타원형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 지름 입력으로 타원형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86" name="직선 연결선 85"/>
          <p:cNvCxnSpPr/>
          <p:nvPr/>
        </p:nvCxnSpPr>
        <p:spPr>
          <a:xfrm>
            <a:off x="6293508" y="1568450"/>
            <a:ext cx="0" cy="407864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직사각형 98"/>
          <p:cNvSpPr/>
          <p:nvPr/>
        </p:nvSpPr>
        <p:spPr>
          <a:xfrm>
            <a:off x="6399937" y="3000034"/>
            <a:ext cx="1335854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사각형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7803691" y="3000034"/>
            <a:ext cx="123281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1" name="직사각형 100"/>
          <p:cNvSpPr/>
          <p:nvPr/>
        </p:nvSpPr>
        <p:spPr>
          <a:xfrm>
            <a:off x="9278628" y="3000034"/>
            <a:ext cx="1045212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타원형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2" name="직사각형 101"/>
          <p:cNvSpPr/>
          <p:nvPr/>
        </p:nvSpPr>
        <p:spPr>
          <a:xfrm>
            <a:off x="10670164" y="3000033"/>
            <a:ext cx="108790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다각형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3" name="직사각형 102"/>
          <p:cNvSpPr/>
          <p:nvPr/>
        </p:nvSpPr>
        <p:spPr>
          <a:xfrm>
            <a:off x="7803691" y="5231592"/>
            <a:ext cx="123281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 그리기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9103969" y="5231592"/>
            <a:ext cx="139453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곡선 그리기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1117601" y="6161699"/>
            <a:ext cx="810894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 그리기 도구는 시작점과 끝점을 이어주어야 도형으로 완성되며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Ctrl + Z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키로 이전 작업으로 돌아 갈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16" y="3962630"/>
            <a:ext cx="1121263" cy="1121263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641" y="1595287"/>
            <a:ext cx="1335857" cy="1335857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32" y="1690503"/>
            <a:ext cx="1119142" cy="1119142"/>
          </a:xfrm>
          <a:prstGeom prst="rect">
            <a:avLst/>
          </a:prstGeom>
        </p:spPr>
      </p:pic>
      <p:pic>
        <p:nvPicPr>
          <p:cNvPr id="112" name="그림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70" y="3937948"/>
            <a:ext cx="1121263" cy="1121263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25" y="1688608"/>
            <a:ext cx="1119142" cy="111914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26" y="1688609"/>
            <a:ext cx="1196216" cy="1196214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2EC7854B-2434-4BF4-8BCD-220DBC251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437B44B-69E7-4D43-9B8F-C0A999D1EE2E}"/>
              </a:ext>
            </a:extLst>
          </p:cNvPr>
          <p:cNvSpPr/>
          <p:nvPr/>
        </p:nvSpPr>
        <p:spPr>
          <a:xfrm>
            <a:off x="10516849" y="5231592"/>
            <a:ext cx="139453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호 그리기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1CB3F43-5817-4AAA-87DB-31D14D865AEA}"/>
              </a:ext>
            </a:extLst>
          </p:cNvPr>
          <p:cNvSpPr/>
          <p:nvPr/>
        </p:nvSpPr>
        <p:spPr>
          <a:xfrm>
            <a:off x="6370599" y="5231592"/>
            <a:ext cx="1394530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톱니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C95CA4F4-46C8-4C20-909B-B70457F61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5793" y="4031787"/>
            <a:ext cx="918174" cy="918174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3B081FEF-CBD1-428C-B0DD-CBB6471C7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19420" y="4031787"/>
            <a:ext cx="780298" cy="780298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A7B3E80F-60D7-453A-BD23-38E91A8DEC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7529" y="1297957"/>
            <a:ext cx="552450" cy="4619625"/>
          </a:xfrm>
          <a:prstGeom prst="rect">
            <a:avLst/>
          </a:prstGeom>
        </p:spPr>
      </p:pic>
      <p:sp>
        <p:nvSpPr>
          <p:cNvPr id="41" name="부제목 2">
            <a:extLst>
              <a:ext uri="{FF2B5EF4-FFF2-40B4-BE49-F238E27FC236}">
                <a16:creationId xmlns:a16="http://schemas.microsoft.com/office/drawing/2014/main" id="{E1118601-D865-48BC-B603-E24A0659CFFD}"/>
              </a:ext>
            </a:extLst>
          </p:cNvPr>
          <p:cNvSpPr txBox="1">
            <a:spLocks/>
          </p:cNvSpPr>
          <p:nvPr/>
        </p:nvSpPr>
        <p:spPr>
          <a:xfrm>
            <a:off x="978498" y="3745556"/>
            <a:ext cx="49675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톱니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톱니 수 입력으로 톱니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부제목 2">
            <a:extLst>
              <a:ext uri="{FF2B5EF4-FFF2-40B4-BE49-F238E27FC236}">
                <a16:creationId xmlns:a16="http://schemas.microsoft.com/office/drawing/2014/main" id="{9365F0EB-AEDA-41E5-8DF6-57D5D1877821}"/>
              </a:ext>
            </a:extLst>
          </p:cNvPr>
          <p:cNvSpPr txBox="1">
            <a:spLocks/>
          </p:cNvSpPr>
          <p:nvPr/>
        </p:nvSpPr>
        <p:spPr>
          <a:xfrm>
            <a:off x="978498" y="5486054"/>
            <a:ext cx="517742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호 그리기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끝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중간점을 잡아 호를 그릴 수 있음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590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603487" y="2035421"/>
            <a:ext cx="579940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돌출되는 면이 기존 모델링과 상관 없이 새로운 모델링을 생성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293166" y="4915111"/>
            <a:ext cx="46591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툴을 선택한 뒤 적용하고자 하는 면을 선택하여 수치를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 한 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 모양과 동일한 도형이 생성되는 것을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움직여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남는 것을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6973453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이용하여 돌출 기능을 쓸 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남는다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완료 후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2D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면을 지우는 것을 권장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  <p:sp>
        <p:nvSpPr>
          <p:cNvPr id="21" name="부제목 2"/>
          <p:cNvSpPr txBox="1">
            <a:spLocks/>
          </p:cNvSpPr>
          <p:nvPr/>
        </p:nvSpPr>
        <p:spPr>
          <a:xfrm>
            <a:off x="854731" y="1536349"/>
            <a:ext cx="10771946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수치만큼 돌출 시켜 모델을 만든다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추가 옵션은 합치기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빼기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공통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 옵션으로 구분 된다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.)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6517795" y="2118167"/>
            <a:ext cx="0" cy="3897167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7720723" y="2691701"/>
            <a:ext cx="1609613" cy="123518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9330336" y="2691701"/>
            <a:ext cx="1609613" cy="1235185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6922393" y="4915111"/>
            <a:ext cx="4659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툴을 선택한 뒤 적용하고자 하는 면을 선택하여 수치를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 한 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겹쳐지는 교집합 부분만 남는 것을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755569" y="2035421"/>
            <a:ext cx="521464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교차영역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돌출되는 면과 기존의 모델링의 겹치는 부분만 남김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7" name="그래픽 26">
            <a:extLst>
              <a:ext uri="{FF2B5EF4-FFF2-40B4-BE49-F238E27FC236}">
                <a16:creationId xmlns:a16="http://schemas.microsoft.com/office/drawing/2014/main" id="{7F0BB366-1D3B-4A55-9857-DE8AD7601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594" y="1454878"/>
            <a:ext cx="552450" cy="5524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E26E6855-15B0-4213-972C-1B43C6EC9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9EA3B26-F7B1-4C7A-9837-D67B68863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01" y="4332226"/>
            <a:ext cx="5018957" cy="43643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837F049-D432-4253-BA9D-1F056FCDC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64" y="2650289"/>
            <a:ext cx="1440000" cy="144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098E67C-28E2-41E1-A36F-EAB848EE2E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934" y="2650289"/>
            <a:ext cx="1440000" cy="1440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1793C6A-3497-4308-85F2-077D400EB3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204" y="2650289"/>
            <a:ext cx="1440000" cy="1440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1050AA1-32D2-4014-90AE-A99A8B4385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569" y="4337242"/>
            <a:ext cx="4961273" cy="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4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2" y="6161699"/>
            <a:ext cx="7444508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있을 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STL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 내보내기서 오류가 생길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 목록에서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2D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있는지 확인한다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854731" y="2694981"/>
            <a:ext cx="1609613" cy="12319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2374359" y="2694981"/>
            <a:ext cx="1609613" cy="123190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3983972" y="2694981"/>
            <a:ext cx="1609613" cy="12319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7569842" y="2694981"/>
            <a:ext cx="1609613" cy="123190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1"/>
          <a:stretch/>
        </p:blipFill>
        <p:spPr>
          <a:xfrm>
            <a:off x="9179455" y="2694981"/>
            <a:ext cx="1609613" cy="1231905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80035" y="4915111"/>
            <a:ext cx="4659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툴을 선택한 뒤 적용하고자 하는 면을 선택하여 수치를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 한 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 모양과 동일한 도형이 나타나는 것을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>
            <a:off x="5985813" y="2118167"/>
            <a:ext cx="0" cy="3897167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613211" y="2035421"/>
            <a:ext cx="521464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합치기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돌출되는 면이 기존의 모델링과 한 덩어리로 합쳐짐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174609" y="2035421"/>
            <a:ext cx="579940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빼기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돌출되는 면이 마이너스 값일 경우 수치만큼 기존 모델링이 사라짐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864288" y="4915111"/>
            <a:ext cx="4659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툴을 선택한 뒤 적용하고자 하는 면을 선택하여 수치를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 한 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 모양과 동일한 도형이 사라지는 것을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제목 10">
            <a:extLst>
              <a:ext uri="{FF2B5EF4-FFF2-40B4-BE49-F238E27FC236}">
                <a16:creationId xmlns:a16="http://schemas.microsoft.com/office/drawing/2014/main" id="{A5A0B467-3E6D-445C-A486-45C3F74BA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27" name="부제목 2">
            <a:extLst>
              <a:ext uri="{FF2B5EF4-FFF2-40B4-BE49-F238E27FC236}">
                <a16:creationId xmlns:a16="http://schemas.microsoft.com/office/drawing/2014/main" id="{16219280-A402-4C69-ABDE-0B35E14DCC5D}"/>
              </a:ext>
            </a:extLst>
          </p:cNvPr>
          <p:cNvSpPr txBox="1">
            <a:spLocks/>
          </p:cNvSpPr>
          <p:nvPr/>
        </p:nvSpPr>
        <p:spPr>
          <a:xfrm>
            <a:off x="854731" y="1536349"/>
            <a:ext cx="10771946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수치만큼 돌출 시켜 모델을 만든다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추가 옵션은 합치기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빼기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공통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 옵션으로 구분 된다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.)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53118BDD-DF9A-4A30-BCF6-764AD5109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0594" y="1454878"/>
            <a:ext cx="552450" cy="5524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3E225B3-A33D-4201-BF0F-EA3D27C22B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744" y="4233761"/>
            <a:ext cx="4965700" cy="4318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2D3FD12-92F5-4AEA-B96D-699AD58F0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1501" y="4219024"/>
            <a:ext cx="5135176" cy="4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0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모서리가 둥근 직사각형 50"/>
          <p:cNvSpPr/>
          <p:nvPr/>
        </p:nvSpPr>
        <p:spPr>
          <a:xfrm>
            <a:off x="6682165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1155701" y="1536349"/>
            <a:ext cx="472559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모깍기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차원 선을 수치 만큼 둥글게 처리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7" name="부제목 2"/>
          <p:cNvSpPr txBox="1">
            <a:spLocks/>
          </p:cNvSpPr>
          <p:nvPr/>
        </p:nvSpPr>
        <p:spPr>
          <a:xfrm>
            <a:off x="7117013" y="1536349"/>
            <a:ext cx="4758612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모따기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차원 선을 수치 만큼 대각선 처리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8767180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모깍기와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모따기의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수치는 깎고자 하는 방향의 도형 길이를 초과 할 수 없음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예시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10mm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 모서리를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10mm 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이상 적용 불가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6095772" y="1517385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8"/>
          <a:stretch/>
        </p:blipFill>
        <p:spPr>
          <a:xfrm>
            <a:off x="732216" y="2226720"/>
            <a:ext cx="1586153" cy="12022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8"/>
          <a:stretch/>
        </p:blipFill>
        <p:spPr>
          <a:xfrm>
            <a:off x="3852988" y="2226720"/>
            <a:ext cx="1586153" cy="12022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8"/>
          <a:stretch/>
        </p:blipFill>
        <p:spPr>
          <a:xfrm>
            <a:off x="2318369" y="2226720"/>
            <a:ext cx="1586153" cy="12022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4"/>
          <a:stretch/>
        </p:blipFill>
        <p:spPr>
          <a:xfrm>
            <a:off x="9825813" y="2226720"/>
            <a:ext cx="1586153" cy="12263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4"/>
          <a:stretch/>
        </p:blipFill>
        <p:spPr>
          <a:xfrm>
            <a:off x="6700870" y="2226720"/>
            <a:ext cx="1586153" cy="12263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4"/>
          <a:stretch/>
        </p:blipFill>
        <p:spPr>
          <a:xfrm>
            <a:off x="8287023" y="2226720"/>
            <a:ext cx="1586153" cy="1226388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780035" y="4636193"/>
            <a:ext cx="4659106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모깍기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툴을 선택한 뒤 적용하고자 하는 선을 선택하여 수치를 입력 한 뒤 적용 버튼을 눌러 효과를 적용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903848" y="4636193"/>
            <a:ext cx="4659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err="1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모따기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툴을 선택한 뒤 적용하고자 하는 면을 선택하여 수치를 입력 한 뒤 적용 버튼을 눌러 효과를 적용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F772C852-A6AB-4B90-B6A9-E9413357A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6987" y="1457296"/>
            <a:ext cx="552450" cy="55245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03ABA08A-2064-4413-A718-AFAEEE082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4651" y="1563961"/>
            <a:ext cx="285750" cy="285750"/>
          </a:xfrm>
          <a:prstGeom prst="rect">
            <a:avLst/>
          </a:prstGeom>
        </p:spPr>
      </p:pic>
      <p:sp>
        <p:nvSpPr>
          <p:cNvPr id="15" name="제목 14">
            <a:extLst>
              <a:ext uri="{FF2B5EF4-FFF2-40B4-BE49-F238E27FC236}">
                <a16:creationId xmlns:a16="http://schemas.microsoft.com/office/drawing/2014/main" id="{76532104-CBF5-4FA7-8C1B-EA347A1961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0DC683C-CC7A-491D-B220-A3376E27AA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034" y="3829042"/>
            <a:ext cx="4659105" cy="4051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31A59B1-9D33-41A8-A919-16C8B393C5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2863" y="3829043"/>
            <a:ext cx="4659103" cy="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7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7284994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로프트는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현실적으로 나올 수 없는 모양일 경우 오류가 나거나 연결에 실패 할 수 있으니 주의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617821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977821" y="1536349"/>
            <a:ext cx="1012348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로프트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스케치를 연결시켜 모델을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653821" y="2328886"/>
            <a:ext cx="3345052" cy="1440000"/>
            <a:chOff x="653821" y="2328886"/>
            <a:chExt cx="3345052" cy="1440000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21" y="2328886"/>
              <a:ext cx="1672526" cy="144000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347" y="2328886"/>
              <a:ext cx="1672526" cy="1440000"/>
            </a:xfrm>
            <a:prstGeom prst="rect">
              <a:avLst/>
            </a:prstGeom>
          </p:spPr>
        </p:pic>
      </p:grpSp>
      <p:grpSp>
        <p:nvGrpSpPr>
          <p:cNvPr id="35" name="그룹 34"/>
          <p:cNvGrpSpPr/>
          <p:nvPr/>
        </p:nvGrpSpPr>
        <p:grpSpPr>
          <a:xfrm>
            <a:off x="4567529" y="2328886"/>
            <a:ext cx="3345052" cy="1440000"/>
            <a:chOff x="4567529" y="2328886"/>
            <a:chExt cx="3345052" cy="1440000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529" y="2328886"/>
              <a:ext cx="1672526" cy="1440000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055" y="2328886"/>
              <a:ext cx="1672526" cy="1440000"/>
            </a:xfrm>
            <a:prstGeom prst="rect">
              <a:avLst/>
            </a:prstGeom>
          </p:spPr>
        </p:pic>
      </p:grpSp>
      <p:grpSp>
        <p:nvGrpSpPr>
          <p:cNvPr id="37" name="그룹 36"/>
          <p:cNvGrpSpPr/>
          <p:nvPr/>
        </p:nvGrpSpPr>
        <p:grpSpPr>
          <a:xfrm>
            <a:off x="8402595" y="2328886"/>
            <a:ext cx="3345052" cy="1440000"/>
            <a:chOff x="8402595" y="2328886"/>
            <a:chExt cx="3345052" cy="144000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595" y="2328886"/>
              <a:ext cx="1672526" cy="1440000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5121" y="2328886"/>
              <a:ext cx="1672526" cy="1440000"/>
            </a:xfrm>
            <a:prstGeom prst="rect">
              <a:avLst/>
            </a:prstGeom>
          </p:spPr>
        </p:pic>
      </p:grpSp>
      <p:sp>
        <p:nvSpPr>
          <p:cNvPr id="40" name="직사각형 39"/>
          <p:cNvSpPr/>
          <p:nvPr/>
        </p:nvSpPr>
        <p:spPr>
          <a:xfrm>
            <a:off x="617821" y="3930359"/>
            <a:ext cx="33790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연결 시킬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면을 배치한다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때 관통되거나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90º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이상의 각도로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배치 되어 있을 경우 작업이 불가능하니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주의한다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42" name="모서리가 둥근 직사각형 41"/>
          <p:cNvSpPr/>
          <p:nvPr/>
        </p:nvSpPr>
        <p:spPr>
          <a:xfrm>
            <a:off x="8864483" y="3517563"/>
            <a:ext cx="748749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합치기</a:t>
            </a:r>
          </a:p>
        </p:txBody>
      </p:sp>
      <p:sp>
        <p:nvSpPr>
          <p:cNvPr id="43" name="모서리가 둥근 직사각형 42"/>
          <p:cNvSpPr/>
          <p:nvPr/>
        </p:nvSpPr>
        <p:spPr>
          <a:xfrm>
            <a:off x="10537009" y="3517563"/>
            <a:ext cx="748749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생성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4533527" y="3930359"/>
            <a:ext cx="33790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순서대로 클릭하여 적용을 눌러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작업을 마무리 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때 합치기와 생성에 따라 결과물이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달라지게 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8385594" y="3930359"/>
            <a:ext cx="3379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합치기의 경우 모든 스케치가 연결된 상태로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모델이 생성되며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생성의 경우 연결 부위마다 조각난 모델이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47" name="오른쪽 화살표 46"/>
          <p:cNvSpPr/>
          <p:nvPr/>
        </p:nvSpPr>
        <p:spPr>
          <a:xfrm rot="5400000">
            <a:off x="4443712" y="2694482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C95960F8-56E5-4887-9725-D3CD29A4F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5692" y="1573245"/>
            <a:ext cx="285750" cy="2476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67503769-52BD-451A-A7D6-3E7A679BA2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171750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5728824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리볼브는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면의 위치와 중심선의 위치에 따라 모양이 크게 변하므로 유의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617821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999313" y="1536349"/>
            <a:ext cx="1012348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리볼브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차원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‘</a:t>
            </a:r>
            <a:r>
              <a:rPr lang="ko-KR" altLang="en-US" sz="16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중심 기준으로 수치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최대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360º)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만큼 회전 시켜 모델 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33" y="3520834"/>
            <a:ext cx="1520441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8" y="2827735"/>
            <a:ext cx="1520441" cy="144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48" y="3520834"/>
            <a:ext cx="1520441" cy="144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61" y="2028803"/>
            <a:ext cx="1520441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47" y="2028803"/>
            <a:ext cx="1520441" cy="14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33" y="2028803"/>
            <a:ext cx="1520441" cy="144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61" y="3520834"/>
            <a:ext cx="1520441" cy="144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47" y="3520834"/>
            <a:ext cx="1520441" cy="144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48" y="2027106"/>
            <a:ext cx="1520441" cy="144000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362921" y="4317718"/>
            <a:ext cx="33790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회전시킬 모델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면을 선택한다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3420484" y="5052436"/>
            <a:ext cx="2218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방향이 될 선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4" name="오른쪽 화살표 23"/>
          <p:cNvSpPr/>
          <p:nvPr/>
        </p:nvSpPr>
        <p:spPr>
          <a:xfrm>
            <a:off x="5435596" y="2560886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5435596" y="4047803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04168" y="4052232"/>
            <a:ext cx="231494" cy="50360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4282633" y="2540176"/>
            <a:ext cx="347241" cy="16961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6675257" y="5592653"/>
            <a:ext cx="404868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중심선 위치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각도에 따라 모양이 변한다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77B59CB6-69D9-42A5-AD80-73583714FB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692" y="1545058"/>
            <a:ext cx="285750" cy="285750"/>
          </a:xfrm>
          <a:prstGeom prst="rect">
            <a:avLst/>
          </a:prstGeom>
        </p:spPr>
      </p:pic>
      <p:sp>
        <p:nvSpPr>
          <p:cNvPr id="17" name="제목 16">
            <a:extLst>
              <a:ext uri="{FF2B5EF4-FFF2-40B4-BE49-F238E27FC236}">
                <a16:creationId xmlns:a16="http://schemas.microsoft.com/office/drawing/2014/main" id="{06A6A6E8-0E78-4A1F-BC40-CCA9EFCB4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8413C8B9-68F4-49A5-9BB9-81BBCC08FD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4578" y="5127297"/>
            <a:ext cx="4778216" cy="4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간단한 소프트웨어 소개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49" name="부제목 2"/>
          <p:cNvSpPr txBox="1">
            <a:spLocks/>
          </p:cNvSpPr>
          <p:nvPr/>
        </p:nvSpPr>
        <p:spPr>
          <a:xfrm>
            <a:off x="771320" y="1498963"/>
            <a:ext cx="2921784" cy="413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제품 설계를 위한 모델링</a:t>
            </a:r>
            <a:endParaRPr lang="en-US" altLang="ko-KR" sz="1800"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8" name="부제목 2"/>
          <p:cNvSpPr txBox="1">
            <a:spLocks/>
          </p:cNvSpPr>
          <p:nvPr/>
        </p:nvSpPr>
        <p:spPr>
          <a:xfrm>
            <a:off x="924820" y="1912608"/>
            <a:ext cx="3452544" cy="10659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솔리드방식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모델링으로 수치기반 설계 가능 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- 2D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3D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형상을 생성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편집 가능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모델링의 다양한 편집효과 지원</a:t>
            </a: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9" name="부제목 2"/>
          <p:cNvSpPr txBox="1">
            <a:spLocks/>
          </p:cNvSpPr>
          <p:nvPr/>
        </p:nvSpPr>
        <p:spPr>
          <a:xfrm>
            <a:off x="7794672" y="1498963"/>
            <a:ext cx="2921784" cy="413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STL(Mesh)</a:t>
            </a:r>
            <a:r>
              <a:rPr lang="ko-KR" altLang="en-US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파일 편집 기능</a:t>
            </a:r>
            <a:endParaRPr lang="en-US" altLang="ko-KR" sz="1800"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0" name="부제목 2"/>
          <p:cNvSpPr txBox="1">
            <a:spLocks/>
          </p:cNvSpPr>
          <p:nvPr/>
        </p:nvSpPr>
        <p:spPr>
          <a:xfrm>
            <a:off x="7948171" y="1912608"/>
            <a:ext cx="3632753" cy="1197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Mesh/Solid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파일은 서로 편집이 어려움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대부분의 </a:t>
            </a:r>
            <a:r>
              <a:rPr lang="ko-KR" alt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오픈소스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파일은 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STL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 공유됨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이러한 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STL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파일을 면 단위로 작업 가능</a:t>
            </a: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부제목 2"/>
          <p:cNvSpPr txBox="1">
            <a:spLocks/>
          </p:cNvSpPr>
          <p:nvPr/>
        </p:nvSpPr>
        <p:spPr>
          <a:xfrm>
            <a:off x="771320" y="4722724"/>
            <a:ext cx="2921784" cy="413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심플한 </a:t>
            </a:r>
            <a:r>
              <a:rPr lang="en-US" altLang="ko-KR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3D</a:t>
            </a:r>
            <a:r>
              <a:rPr lang="ko-KR" altLang="en-US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모델링 소프트웨어</a:t>
            </a:r>
            <a:endParaRPr lang="en-US" altLang="ko-KR" sz="1800"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2" name="부제목 2"/>
          <p:cNvSpPr txBox="1">
            <a:spLocks/>
          </p:cNvSpPr>
          <p:nvPr/>
        </p:nvSpPr>
        <p:spPr>
          <a:xfrm>
            <a:off x="924819" y="5136369"/>
            <a:ext cx="3463355" cy="1030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기능에 대한 피드백이 빠른 국산 소프트웨어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설치형태로 인터넷 없이 사용 가능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가벼운 용량으로 저 사양</a:t>
            </a: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PC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구동 가능</a:t>
            </a: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5" name="한쪽 모서리가 잘린 사각형 64"/>
          <p:cNvSpPr/>
          <p:nvPr/>
        </p:nvSpPr>
        <p:spPr>
          <a:xfrm flipV="1">
            <a:off x="724213" y="1498962"/>
            <a:ext cx="3653150" cy="1536337"/>
          </a:xfrm>
          <a:prstGeom prst="snip1Rect">
            <a:avLst>
              <a:gd name="adj" fmla="val 28587"/>
            </a:avLst>
          </a:prstGeom>
          <a:noFill/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617821" y="1498964"/>
            <a:ext cx="142688" cy="1536336"/>
          </a:xfrm>
          <a:prstGeom prst="rect">
            <a:avLst/>
          </a:prstGeom>
          <a:solidFill>
            <a:srgbClr val="F5C8C7"/>
          </a:solidFill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한쪽 모서리가 잘린 사각형 68"/>
          <p:cNvSpPr/>
          <p:nvPr/>
        </p:nvSpPr>
        <p:spPr>
          <a:xfrm flipV="1">
            <a:off x="7758376" y="1498962"/>
            <a:ext cx="3653150" cy="1536337"/>
          </a:xfrm>
          <a:prstGeom prst="snip1Rect">
            <a:avLst>
              <a:gd name="adj" fmla="val 28587"/>
            </a:avLst>
          </a:prstGeom>
          <a:noFill/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7651984" y="1498964"/>
            <a:ext cx="142688" cy="1536336"/>
          </a:xfrm>
          <a:prstGeom prst="rect">
            <a:avLst/>
          </a:prstGeom>
          <a:solidFill>
            <a:srgbClr val="F5C8C7"/>
          </a:solidFill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1" name="한쪽 모서리가 잘린 사각형 70"/>
          <p:cNvSpPr/>
          <p:nvPr/>
        </p:nvSpPr>
        <p:spPr>
          <a:xfrm flipV="1">
            <a:off x="724213" y="4722723"/>
            <a:ext cx="3653150" cy="1536337"/>
          </a:xfrm>
          <a:prstGeom prst="snip1Rect">
            <a:avLst>
              <a:gd name="adj" fmla="val 28587"/>
            </a:avLst>
          </a:prstGeom>
          <a:noFill/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17821" y="4722725"/>
            <a:ext cx="142688" cy="1536336"/>
          </a:xfrm>
          <a:prstGeom prst="rect">
            <a:avLst/>
          </a:prstGeom>
          <a:solidFill>
            <a:srgbClr val="F5C8C7"/>
          </a:solidFill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5" name="부제목 2"/>
          <p:cNvSpPr txBox="1">
            <a:spLocks/>
          </p:cNvSpPr>
          <p:nvPr/>
        </p:nvSpPr>
        <p:spPr>
          <a:xfrm>
            <a:off x="7794672" y="4722724"/>
            <a:ext cx="2921784" cy="413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z="18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다양한 편의기능 탑재</a:t>
            </a:r>
            <a:endParaRPr lang="en-US" altLang="ko-KR" sz="1800">
              <a:solidFill>
                <a:srgbClr val="40404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6" name="부제목 2"/>
          <p:cNvSpPr txBox="1">
            <a:spLocks/>
          </p:cNvSpPr>
          <p:nvPr/>
        </p:nvSpPr>
        <p:spPr>
          <a:xfrm>
            <a:off x="7948171" y="5136369"/>
            <a:ext cx="3632753" cy="11226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- 2D/3D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객체의 정렬과 작업평면 전환 기능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스냅기능을 이용하여 객체들을 원하는 대로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</a:t>
            </a:r>
            <a:r>
              <a: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필요한 부분에 맞춰 모델링 가능</a:t>
            </a:r>
            <a:br>
              <a:rPr lang="en-US" altLang="ko-KR" sz="1400"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endParaRPr lang="en-US" altLang="ko-KR" sz="1400"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7" name="한쪽 모서리가 잘린 사각형 76"/>
          <p:cNvSpPr/>
          <p:nvPr/>
        </p:nvSpPr>
        <p:spPr>
          <a:xfrm flipV="1">
            <a:off x="7758376" y="4722723"/>
            <a:ext cx="3653150" cy="1536337"/>
          </a:xfrm>
          <a:prstGeom prst="snip1Rect">
            <a:avLst>
              <a:gd name="adj" fmla="val 28587"/>
            </a:avLst>
          </a:prstGeom>
          <a:noFill/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7651984" y="4722725"/>
            <a:ext cx="142688" cy="1536336"/>
          </a:xfrm>
          <a:prstGeom prst="rect">
            <a:avLst/>
          </a:prstGeom>
          <a:solidFill>
            <a:srgbClr val="F5C8C7"/>
          </a:solidFill>
          <a:ln w="19050">
            <a:solidFill>
              <a:srgbClr val="F5C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46672636-FEDA-4734-BCA9-C02DB8E0B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8524" y="3045923"/>
            <a:ext cx="3323460" cy="1446232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1643E6B1-2E04-4935-A9C2-8373B68B4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71505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617821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0" y="6161699"/>
            <a:ext cx="8911863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쉘의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경우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모깍기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모따기처럼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적용하고자 하는 도형 길이를 초과 할 수 없음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예시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10mm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 면에 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-10mm </a:t>
            </a:r>
            <a:r>
              <a:rPr lang="ko-KR" altLang="en-US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이상 적용 불가</a:t>
            </a:r>
            <a:r>
              <a:rPr lang="en-US" altLang="ko-KR" sz="11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1028700" y="1536349"/>
            <a:ext cx="951002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쉘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복수의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수치만큼 구멍을 내거나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원본 모델의 크기 만큼 구멍으로 남겨 모델 변형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7" y="2044708"/>
            <a:ext cx="1639402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63" y="2044708"/>
            <a:ext cx="1639402" cy="144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94" y="2044708"/>
            <a:ext cx="1639402" cy="144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63" y="4124706"/>
            <a:ext cx="1639402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94" y="4124706"/>
            <a:ext cx="1639402" cy="14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33" y="3772648"/>
            <a:ext cx="1639402" cy="144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38" y="3772648"/>
            <a:ext cx="1639402" cy="1440000"/>
          </a:xfrm>
          <a:prstGeom prst="rect">
            <a:avLst/>
          </a:prstGeom>
        </p:spPr>
      </p:pic>
      <p:sp>
        <p:nvSpPr>
          <p:cNvPr id="24" name="오른쪽 화살표 23"/>
          <p:cNvSpPr/>
          <p:nvPr/>
        </p:nvSpPr>
        <p:spPr>
          <a:xfrm>
            <a:off x="2643797" y="2576259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오른쪽 화살표 24"/>
          <p:cNvSpPr/>
          <p:nvPr/>
        </p:nvSpPr>
        <p:spPr>
          <a:xfrm>
            <a:off x="9506025" y="4301209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923832" y="2556986"/>
            <a:ext cx="35899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작업할 면을              키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+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마우스 클릭         을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이용하여 여러 개 선택 할 수 있다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면의 수에 따라 모델링의 모양이 달라진다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243" y="255033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모서리가 둥근 직사각형 27"/>
          <p:cNvSpPr/>
          <p:nvPr/>
        </p:nvSpPr>
        <p:spPr>
          <a:xfrm>
            <a:off x="8989710" y="2585696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Ctrl</a:t>
            </a:r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7316902" y="2042221"/>
            <a:ext cx="0" cy="3897167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오른쪽 화살표 33"/>
          <p:cNvSpPr/>
          <p:nvPr/>
        </p:nvSpPr>
        <p:spPr>
          <a:xfrm>
            <a:off x="2975133" y="4653267"/>
            <a:ext cx="451511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오른쪽 화살표 34"/>
          <p:cNvSpPr/>
          <p:nvPr/>
        </p:nvSpPr>
        <p:spPr>
          <a:xfrm rot="5400000">
            <a:off x="1883641" y="3718793"/>
            <a:ext cx="2175591" cy="267426"/>
          </a:xfrm>
          <a:prstGeom prst="rightArrow">
            <a:avLst>
              <a:gd name="adj1" fmla="val 50000"/>
              <a:gd name="adj2" fmla="val 0"/>
            </a:avLst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77212" y="3618815"/>
            <a:ext cx="217994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 값은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(-),(+)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따라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모델링의 모양이 달라진다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(-)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값은 선택 면을 중심으로 구멍이 뚫린다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(+)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값은 선택 면을 중심으로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돌출효과가 적용된다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3CAEBBB2-93F5-4320-B307-F32FC4C19F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9708" y="1563218"/>
            <a:ext cx="276225" cy="285750"/>
          </a:xfrm>
          <a:prstGeom prst="rect">
            <a:avLst/>
          </a:prstGeom>
        </p:spPr>
      </p:pic>
      <p:sp>
        <p:nvSpPr>
          <p:cNvPr id="16" name="제목 15">
            <a:extLst>
              <a:ext uri="{FF2B5EF4-FFF2-40B4-BE49-F238E27FC236}">
                <a16:creationId xmlns:a16="http://schemas.microsoft.com/office/drawing/2014/main" id="{E702638A-9217-4D8C-9734-1587E94D7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3CB84D1-45AF-41A1-84B6-56A3E833F5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2960" y="3624008"/>
            <a:ext cx="3322736" cy="28893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CE7F143-348B-4BC8-8B98-015D8D33B9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2960" y="5696634"/>
            <a:ext cx="3322736" cy="2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615583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0" y="6161699"/>
            <a:ext cx="9156700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기존의 면이 수정되는 것이 아닌 새로운 면을 추가 생성하는 개념이므로 수치가 잘못 될 경우 생성된 면만 선택하여 제거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1013833" y="1536349"/>
            <a:ext cx="8367069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오프셋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면 모양 그대로 수치에 따른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02" y="2267685"/>
            <a:ext cx="1901021" cy="162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0" y="2267685"/>
            <a:ext cx="1901021" cy="162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43" y="2269901"/>
            <a:ext cx="1901021" cy="16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18" y="2267685"/>
            <a:ext cx="1901021" cy="1620000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8818971" y="4484087"/>
            <a:ext cx="31386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생성된 면은 모델링이 아니기 때문에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돌출          등의 효과를 줘야 한다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458798" y="4488188"/>
            <a:ext cx="4421318" cy="1030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면을 중심으로 입력한 수치 만큼 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생성해 낸다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(-)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값은 선택 면을 중심으로 내부에 면이 생성된다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(+)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값은 선택 면을 중심으로 외부에 면이 생성된다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B068591-B336-4AD4-941D-DBA735988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833" y="1557554"/>
            <a:ext cx="285750" cy="285750"/>
          </a:xfrm>
          <a:prstGeom prst="rect">
            <a:avLst/>
          </a:prstGeom>
        </p:spPr>
      </p:pic>
      <p:sp>
        <p:nvSpPr>
          <p:cNvPr id="13" name="제목 12">
            <a:extLst>
              <a:ext uri="{FF2B5EF4-FFF2-40B4-BE49-F238E27FC236}">
                <a16:creationId xmlns:a16="http://schemas.microsoft.com/office/drawing/2014/main" id="{90260B6C-64EC-4377-8A05-05F233141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25" name="그래픽 24">
            <a:extLst>
              <a:ext uri="{FF2B5EF4-FFF2-40B4-BE49-F238E27FC236}">
                <a16:creationId xmlns:a16="http://schemas.microsoft.com/office/drawing/2014/main" id="{BB2965CC-5AA5-4E59-B639-9019185EA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5962" y="4464070"/>
            <a:ext cx="552450" cy="55245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5F1B5E90-9686-421D-82ED-33F3B5277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73686" y="4798390"/>
            <a:ext cx="552450" cy="5524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F11E4BC-38C8-441A-90E7-D0C08E0E14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616" y="3995370"/>
            <a:ext cx="4381500" cy="381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0A4E784-4B2D-4E43-BDAD-8D075EEDC6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0880" y="4001939"/>
            <a:ext cx="4310066" cy="3747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2022360-9B7E-4F4E-9F5B-E80B626EA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45" y="2267685"/>
            <a:ext cx="1901021" cy="162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96CE12F-13D4-4D77-9A91-2DCEC798B581}"/>
              </a:ext>
            </a:extLst>
          </p:cNvPr>
          <p:cNvSpPr txBox="1"/>
          <p:nvPr/>
        </p:nvSpPr>
        <p:spPr>
          <a:xfrm>
            <a:off x="4723331" y="4486121"/>
            <a:ext cx="4381500" cy="707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쉘          과 다르게 모델에 바로 적용되는 것이 아니라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새롭게 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객체를 생성하는 방식이다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48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모서리가 둥근 직사각형 21"/>
          <p:cNvSpPr/>
          <p:nvPr/>
        </p:nvSpPr>
        <p:spPr>
          <a:xfrm>
            <a:off x="615583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0" y="6161699"/>
            <a:ext cx="5994400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곡선이 많은 폰트인 경우에는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연산 시간이 오래 소요되고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오류가 날 수도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1" name="부제목 2"/>
          <p:cNvSpPr txBox="1">
            <a:spLocks/>
          </p:cNvSpPr>
          <p:nvPr/>
        </p:nvSpPr>
        <p:spPr>
          <a:xfrm>
            <a:off x="975583" y="1536349"/>
            <a:ext cx="929871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폰트 오프셋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글자 외곽을 따라 수치에 따른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생성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785683" y="4413852"/>
            <a:ext cx="4149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 편집하기로 만든 도형에만 작업이 가능하고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(-)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값은 사용 할 수 없다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원래 글자였더라도 편집을 하여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객체가 된다면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 할 수 없다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1"/>
          <a:stretch/>
        </p:blipFill>
        <p:spPr>
          <a:xfrm>
            <a:off x="758539" y="2111331"/>
            <a:ext cx="2508789" cy="177917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1"/>
          <a:stretch/>
        </p:blipFill>
        <p:spPr>
          <a:xfrm>
            <a:off x="3506471" y="2111331"/>
            <a:ext cx="2508789" cy="177917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1"/>
          <a:stretch/>
        </p:blipFill>
        <p:spPr>
          <a:xfrm>
            <a:off x="6231332" y="2111331"/>
            <a:ext cx="2508789" cy="177917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1"/>
          <a:stretch/>
        </p:blipFill>
        <p:spPr>
          <a:xfrm>
            <a:off x="9019905" y="2111331"/>
            <a:ext cx="2508789" cy="177917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1226342" y="5002693"/>
            <a:ext cx="4149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글자를 선택한 뒤 입력 한 수치 만큼 외곽선을 따라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 도형이 생성된다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577F5CAC-2613-4D72-9B64-B0079E074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000" y="1557024"/>
            <a:ext cx="285750" cy="2857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C8128E8C-8109-40B0-BC80-04EA968DE9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884AD23-B356-47CA-B9B4-9382E03D1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342" y="4454603"/>
            <a:ext cx="4381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0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871311" y="1536349"/>
            <a:ext cx="4857423" cy="714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 선택한 개체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합쳐서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모양을 만듦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7" name="부제목 2"/>
          <p:cNvSpPr txBox="1">
            <a:spLocks/>
          </p:cNvSpPr>
          <p:nvPr/>
        </p:nvSpPr>
        <p:spPr>
          <a:xfrm>
            <a:off x="6945559" y="1536349"/>
            <a:ext cx="4949595" cy="714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선택한 개체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빼내어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모양을 만듦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6550627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빼기의 경우 선택하는 순서에 따라 결과물이 달라지니 유의해서 선택한다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cxnSp>
        <p:nvCxnSpPr>
          <p:cNvPr id="57" name="직선 연결선 56"/>
          <p:cNvCxnSpPr/>
          <p:nvPr/>
        </p:nvCxnSpPr>
        <p:spPr>
          <a:xfrm>
            <a:off x="6028253" y="1517385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0" y="2268969"/>
            <a:ext cx="1759478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44" y="2268969"/>
            <a:ext cx="1759478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56" y="4269474"/>
            <a:ext cx="1759478" cy="14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11" y="4269474"/>
            <a:ext cx="1759478" cy="1440000"/>
          </a:xfrm>
          <a:prstGeom prst="rect">
            <a:avLst/>
          </a:prstGeom>
        </p:spPr>
      </p:pic>
      <p:sp>
        <p:nvSpPr>
          <p:cNvPr id="30" name="오른쪽 화살표 29"/>
          <p:cNvSpPr/>
          <p:nvPr/>
        </p:nvSpPr>
        <p:spPr>
          <a:xfrm>
            <a:off x="2507935" y="2797530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오른쪽 화살표 30"/>
          <p:cNvSpPr/>
          <p:nvPr/>
        </p:nvSpPr>
        <p:spPr>
          <a:xfrm>
            <a:off x="3071562" y="4798035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42" y="4269474"/>
            <a:ext cx="1759478" cy="14400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71" y="4269474"/>
            <a:ext cx="1759478" cy="1440000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3359026" y="5709474"/>
            <a:ext cx="2218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하나로 합쳐진 것을 확인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6" name="오른쪽 화살표 35"/>
          <p:cNvSpPr/>
          <p:nvPr/>
        </p:nvSpPr>
        <p:spPr>
          <a:xfrm>
            <a:off x="733678" y="4798035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15967" y="3720420"/>
            <a:ext cx="2304084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2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개의 다른 개체를 준비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2747971" y="3720420"/>
            <a:ext cx="230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이동하여 겹침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1021697" y="5709474"/>
            <a:ext cx="2218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합칠 개체를 모두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47" y="2268969"/>
            <a:ext cx="1759478" cy="1440000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21" y="2268969"/>
            <a:ext cx="1759478" cy="1440000"/>
          </a:xfrm>
          <a:prstGeom prst="rect">
            <a:avLst/>
          </a:prstGeom>
        </p:spPr>
      </p:pic>
      <p:sp>
        <p:nvSpPr>
          <p:cNvPr id="45" name="오른쪽 화살표 44"/>
          <p:cNvSpPr/>
          <p:nvPr/>
        </p:nvSpPr>
        <p:spPr>
          <a:xfrm>
            <a:off x="8596312" y="2797530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504344" y="3720420"/>
            <a:ext cx="2304084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2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개의 다른 개체를 준비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836348" y="3720420"/>
            <a:ext cx="230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이동하여 겹침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9" name="오른쪽 화살표 48"/>
          <p:cNvSpPr/>
          <p:nvPr/>
        </p:nvSpPr>
        <p:spPr>
          <a:xfrm>
            <a:off x="6775991" y="4798035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9121604" y="4798035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9376619" y="5709474"/>
            <a:ext cx="2290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두 번째 선택한 개체가 빠짐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7112404" y="5709474"/>
            <a:ext cx="2124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남길 개체를 먼저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988498" y="2970120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781314" y="2970120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3283423" y="302651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819623" y="3026519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501625" y="5051994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037825" y="505199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4137787" y="4898105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7076128" y="2970120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868944" y="2970120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9371053" y="302651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9907253" y="3026519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7555068" y="5051994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8091268" y="505199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9907253" y="5010125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63" name="그래픽 62">
            <a:extLst>
              <a:ext uri="{FF2B5EF4-FFF2-40B4-BE49-F238E27FC236}">
                <a16:creationId xmlns:a16="http://schemas.microsoft.com/office/drawing/2014/main" id="{FED4A25D-9127-45AE-8E81-CF10D27FE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631" y="1440157"/>
            <a:ext cx="552450" cy="552450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75423280-A2ED-4861-B72E-E62C6CE09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4344" y="1424519"/>
            <a:ext cx="552450" cy="552450"/>
          </a:xfrm>
          <a:prstGeom prst="rect">
            <a:avLst/>
          </a:prstGeom>
        </p:spPr>
      </p:pic>
      <p:sp>
        <p:nvSpPr>
          <p:cNvPr id="8" name="제목 7">
            <a:extLst>
              <a:ext uri="{FF2B5EF4-FFF2-40B4-BE49-F238E27FC236}">
                <a16:creationId xmlns:a16="http://schemas.microsoft.com/office/drawing/2014/main" id="{68C8E4AD-F512-4660-9087-766B3CB7ED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097470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982430" y="1536349"/>
            <a:ext cx="4725590" cy="691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교차 영역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r>
              <a:rPr lang="en-US" altLang="ko-KR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 선택한 개체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                    </a:t>
            </a:r>
          </a:p>
          <a:p>
            <a:r>
              <a:rPr lang="en-US" altLang="ko-KR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교집합만 남겨 모양을 만듦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6668654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한번 합치거나 </a:t>
            </a:r>
            <a:r>
              <a:rPr lang="ko-KR" altLang="en-US" sz="14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빼버린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모델링은 작업을 되돌리지 않는 한 수정은 불가능하므로 참고 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899" y="2876680"/>
            <a:ext cx="2250835" cy="18421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"/>
          <a:stretch/>
        </p:blipFill>
        <p:spPr>
          <a:xfrm>
            <a:off x="6348618" y="2876680"/>
            <a:ext cx="2121128" cy="184213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6" y="2882454"/>
            <a:ext cx="2250835" cy="184213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5"/>
          <a:stretch/>
        </p:blipFill>
        <p:spPr>
          <a:xfrm>
            <a:off x="3637455" y="2882454"/>
            <a:ext cx="2006716" cy="1842138"/>
          </a:xfrm>
          <a:prstGeom prst="rect">
            <a:avLst/>
          </a:prstGeom>
        </p:spPr>
      </p:pic>
      <p:sp>
        <p:nvSpPr>
          <p:cNvPr id="27" name="오른쪽 화살표 26"/>
          <p:cNvSpPr/>
          <p:nvPr/>
        </p:nvSpPr>
        <p:spPr>
          <a:xfrm>
            <a:off x="2995569" y="3411015"/>
            <a:ext cx="584524" cy="489802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8594560" y="3405241"/>
            <a:ext cx="584524" cy="489802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9002295" y="4943933"/>
            <a:ext cx="2838388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공통 부분만 남은 것을 확인 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2" name="오른쪽 화살표 31"/>
          <p:cNvSpPr/>
          <p:nvPr/>
        </p:nvSpPr>
        <p:spPr>
          <a:xfrm>
            <a:off x="5732959" y="3405241"/>
            <a:ext cx="584524" cy="489802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0725" y="4961158"/>
            <a:ext cx="294753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2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개의 다른 개체를 준비 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3167048" y="4961158"/>
            <a:ext cx="294753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이동하여 겹침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6109864" y="4943933"/>
            <a:ext cx="2838388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교집합 할 개체를 선택 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937493" y="3583606"/>
            <a:ext cx="48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730310" y="3583606"/>
            <a:ext cx="572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895832" y="3640005"/>
            <a:ext cx="48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4432033" y="3640005"/>
            <a:ext cx="572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6598899" y="3659201"/>
            <a:ext cx="4892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7135100" y="3659201"/>
            <a:ext cx="572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9758631" y="3545827"/>
            <a:ext cx="795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BA479A0B-5861-4A5E-9ADC-57483A785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453" y="1446513"/>
            <a:ext cx="552450" cy="552450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7684BAC3-30FE-4E35-B410-F59723F64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320982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제어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72754" y="1536349"/>
            <a:ext cx="7455036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 합치기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합쳐진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불필요한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선택하여 하나로 합침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8800465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불필요한 선들의 경우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굳이 정리하지 않아도 모델상에 문제는 없으나 돌출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쉘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오프셋 등의 작업을 할 때 방해 될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1" y="2204038"/>
            <a:ext cx="3144828" cy="27248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9" y="2004939"/>
            <a:ext cx="1661972" cy="144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3" y="2004939"/>
            <a:ext cx="1661972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9" y="4094107"/>
            <a:ext cx="1661972" cy="144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3" y="4094107"/>
            <a:ext cx="1661972" cy="1440000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919365" y="4924746"/>
            <a:ext cx="4178240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STL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 또는 합치기 도구 사용으로 인해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불필요한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생긴 모델링을 준비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7" name="오른쪽 화살표 56"/>
          <p:cNvSpPr/>
          <p:nvPr/>
        </p:nvSpPr>
        <p:spPr>
          <a:xfrm>
            <a:off x="5448648" y="2129198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9" name="오른쪽 화살표 58"/>
          <p:cNvSpPr/>
          <p:nvPr/>
        </p:nvSpPr>
        <p:spPr>
          <a:xfrm>
            <a:off x="5448648" y="4218631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7011426" y="4283997"/>
            <a:ext cx="1186404" cy="625031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7242919" y="2174811"/>
            <a:ext cx="694481" cy="435279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/>
          <p:cNvSpPr/>
          <p:nvPr/>
        </p:nvSpPr>
        <p:spPr>
          <a:xfrm>
            <a:off x="9053035" y="2174811"/>
            <a:ext cx="694481" cy="435279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8796327" y="4260380"/>
            <a:ext cx="1341658" cy="75072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5137087" y="2632813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0" name="덧셈 기호 69"/>
          <p:cNvSpPr/>
          <p:nvPr/>
        </p:nvSpPr>
        <p:spPr>
          <a:xfrm>
            <a:off x="5657643" y="2632813"/>
            <a:ext cx="360000" cy="360000"/>
          </a:xfrm>
          <a:prstGeom prst="mathPlus">
            <a:avLst>
              <a:gd name="adj1" fmla="val 1025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7643" y="2597452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직사각형 71"/>
          <p:cNvSpPr/>
          <p:nvPr/>
        </p:nvSpPr>
        <p:spPr>
          <a:xfrm>
            <a:off x="5159230" y="3037569"/>
            <a:ext cx="127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개별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229" y="4678329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그림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297" y="4678329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직사각형 74"/>
          <p:cNvSpPr/>
          <p:nvPr/>
        </p:nvSpPr>
        <p:spPr>
          <a:xfrm>
            <a:off x="5159230" y="5151197"/>
            <a:ext cx="127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더블 클릭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6586602" y="3440920"/>
            <a:ext cx="4033170" cy="42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개별 선택 후 면 합치기를 적용한 모습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6586602" y="5530088"/>
            <a:ext cx="4033170" cy="42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 선택 후 면 합치기를 적용한 모습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61B2E279-08B2-4DAD-8094-EA9D4DCB3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545" y="1419950"/>
            <a:ext cx="552450" cy="552450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47F56E17-A4AB-4ED9-8E0A-ED120239E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133820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93CAF4E-84BA-42ED-BC14-611F1364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45" y="4042645"/>
            <a:ext cx="1516310" cy="15163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BE700F1-5C3C-4263-8771-CA62FDC7C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320" y="2101820"/>
            <a:ext cx="1434460" cy="1434460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id="{97FCFE6B-D585-41E0-BC57-91EFC6B89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8823" y="1446513"/>
            <a:ext cx="552450" cy="55245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효과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47" name="부제목 2"/>
          <p:cNvSpPr txBox="1">
            <a:spLocks/>
          </p:cNvSpPr>
          <p:nvPr/>
        </p:nvSpPr>
        <p:spPr>
          <a:xfrm>
            <a:off x="6647166" y="1536349"/>
            <a:ext cx="4758612" cy="545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자르기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잘라낼 모델을 선택하고 단면이 될 면을 선택하여 단면을 중심으로 모델을 자른다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10167716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분리하기의 경우 그룹해제와는 다른 옵션이다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그룹은 임의로 사용자가 묶는 개념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분리하기는 데이터적으로 합쳐져 있는 모델을 분리 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cxnSp>
        <p:nvCxnSpPr>
          <p:cNvPr id="57" name="직선 연결선 56"/>
          <p:cNvCxnSpPr/>
          <p:nvPr/>
        </p:nvCxnSpPr>
        <p:spPr>
          <a:xfrm>
            <a:off x="5786953" y="1517385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24" y="2081582"/>
            <a:ext cx="1759478" cy="144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3" y="4082087"/>
            <a:ext cx="1759478" cy="1440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48" y="4082087"/>
            <a:ext cx="1759478" cy="1440000"/>
          </a:xfrm>
          <a:prstGeom prst="rect">
            <a:avLst/>
          </a:prstGeom>
        </p:spPr>
      </p:pic>
      <p:sp>
        <p:nvSpPr>
          <p:cNvPr id="40" name="오른쪽 화살표 39"/>
          <p:cNvSpPr/>
          <p:nvPr/>
        </p:nvSpPr>
        <p:spPr>
          <a:xfrm>
            <a:off x="4065489" y="2610143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901108" y="3533033"/>
            <a:ext cx="4448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눈으로 보기엔 분리 되어 있지만 데이터 상으로 묶인 모델을 준비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8" name="오른쪽 화살표 47"/>
          <p:cNvSpPr/>
          <p:nvPr/>
        </p:nvSpPr>
        <p:spPr>
          <a:xfrm>
            <a:off x="2804341" y="4610648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3059356" y="5522087"/>
            <a:ext cx="2290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이동하여 분리된 것을 확인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713701" y="5522087"/>
            <a:ext cx="2290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분리할 개체를 선택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2693281" y="2712651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418098" y="4839637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804218" y="4551241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4012395" y="491406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7684BAC3-30FE-4E35-B410-F59723F64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45" name="부제목 2">
            <a:extLst>
              <a:ext uri="{FF2B5EF4-FFF2-40B4-BE49-F238E27FC236}">
                <a16:creationId xmlns:a16="http://schemas.microsoft.com/office/drawing/2014/main" id="{75C677B9-B10F-4494-9F1D-1570510FC4DE}"/>
              </a:ext>
            </a:extLst>
          </p:cNvPr>
          <p:cNvSpPr txBox="1">
            <a:spLocks/>
          </p:cNvSpPr>
          <p:nvPr/>
        </p:nvSpPr>
        <p:spPr>
          <a:xfrm>
            <a:off x="948304" y="1536349"/>
            <a:ext cx="4758612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떨어져있지만 하나로 묶인 모델을 분리 시킴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6" name="그래픽 45">
            <a:extLst>
              <a:ext uri="{FF2B5EF4-FFF2-40B4-BE49-F238E27FC236}">
                <a16:creationId xmlns:a16="http://schemas.microsoft.com/office/drawing/2014/main" id="{8611EA87-0986-43AA-904D-3B2EF44FF1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6048" y="1446513"/>
            <a:ext cx="552450" cy="552450"/>
          </a:xfrm>
          <a:prstGeom prst="rect">
            <a:avLst/>
          </a:prstGeom>
        </p:spPr>
      </p:pic>
      <p:sp>
        <p:nvSpPr>
          <p:cNvPr id="71" name="오른쪽 화살표 39">
            <a:extLst>
              <a:ext uri="{FF2B5EF4-FFF2-40B4-BE49-F238E27FC236}">
                <a16:creationId xmlns:a16="http://schemas.microsoft.com/office/drawing/2014/main" id="{14451F8C-BE87-4F79-A5D1-5EC6E69FB587}"/>
              </a:ext>
            </a:extLst>
          </p:cNvPr>
          <p:cNvSpPr/>
          <p:nvPr/>
        </p:nvSpPr>
        <p:spPr>
          <a:xfrm>
            <a:off x="9689972" y="2610143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570574ED-926B-464E-8E78-7A3D480B4C4B}"/>
              </a:ext>
            </a:extLst>
          </p:cNvPr>
          <p:cNvSpPr/>
          <p:nvPr/>
        </p:nvSpPr>
        <p:spPr>
          <a:xfrm>
            <a:off x="6525591" y="3533033"/>
            <a:ext cx="444891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3D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모델과 단면이 될 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준비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73" name="오른쪽 화살표 47">
            <a:extLst>
              <a:ext uri="{FF2B5EF4-FFF2-40B4-BE49-F238E27FC236}">
                <a16:creationId xmlns:a16="http://schemas.microsoft.com/office/drawing/2014/main" id="{A21903EE-2556-4BE1-A229-978E5FEFA873}"/>
              </a:ext>
            </a:extLst>
          </p:cNvPr>
          <p:cNvSpPr/>
          <p:nvPr/>
        </p:nvSpPr>
        <p:spPr>
          <a:xfrm>
            <a:off x="8428824" y="4610648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ADDA92D8-1C26-4BD5-A997-4D6A6D2E30CC}"/>
              </a:ext>
            </a:extLst>
          </p:cNvPr>
          <p:cNvSpPr/>
          <p:nvPr/>
        </p:nvSpPr>
        <p:spPr>
          <a:xfrm>
            <a:off x="8683839" y="5522087"/>
            <a:ext cx="2290662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적용하여 모델 자르기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1AE61BBA-BC03-470C-B139-AA7F932FEF74}"/>
              </a:ext>
            </a:extLst>
          </p:cNvPr>
          <p:cNvSpPr/>
          <p:nvPr/>
        </p:nvSpPr>
        <p:spPr>
          <a:xfrm>
            <a:off x="6188833" y="5522087"/>
            <a:ext cx="2611239" cy="619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자르고 싶은 솔리드 도형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후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자를 평면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 </a:t>
            </a:r>
            <a:r>
              <a:rPr lang="ko-KR" altLang="en-US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</a:t>
            </a:r>
            <a:r>
              <a:rPr lang="en-US" altLang="ko-KR" sz="12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5416E5B8-9BE5-4C52-8FAA-1B0CC547F570}"/>
              </a:ext>
            </a:extLst>
          </p:cNvPr>
          <p:cNvSpPr/>
          <p:nvPr/>
        </p:nvSpPr>
        <p:spPr>
          <a:xfrm>
            <a:off x="8113900" y="2482088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7BA85D0A-825D-4A0F-903A-41A7C2E18E85}"/>
              </a:ext>
            </a:extLst>
          </p:cNvPr>
          <p:cNvSpPr/>
          <p:nvPr/>
        </p:nvSpPr>
        <p:spPr>
          <a:xfrm>
            <a:off x="6786594" y="4465035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27772B63-89D2-48A8-9B55-A500AAC726FD}"/>
              </a:ext>
            </a:extLst>
          </p:cNvPr>
          <p:cNvSpPr/>
          <p:nvPr/>
        </p:nvSpPr>
        <p:spPr>
          <a:xfrm>
            <a:off x="8697830" y="2886777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A4E9D029-32B4-4836-978D-AF10BBBFD928}"/>
              </a:ext>
            </a:extLst>
          </p:cNvPr>
          <p:cNvSpPr/>
          <p:nvPr/>
        </p:nvSpPr>
        <p:spPr>
          <a:xfrm>
            <a:off x="7563955" y="4984429"/>
            <a:ext cx="622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E4FEFF4-C018-45E3-84B6-168BDAC527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1475" y="4043683"/>
            <a:ext cx="1533934" cy="15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6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D20840F-B68B-4027-AFD9-8D4A34848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60" y="4465317"/>
            <a:ext cx="2281359" cy="17907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8ED6FC6-82E5-4F21-9651-7194E903E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461" y="1973280"/>
            <a:ext cx="2281358" cy="179074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F282DDA-F26C-4DE6-A39B-C5943C0BC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534"/>
          <a:stretch/>
        </p:blipFill>
        <p:spPr>
          <a:xfrm>
            <a:off x="756495" y="2029096"/>
            <a:ext cx="2169885" cy="2524606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1040342" y="1536349"/>
            <a:ext cx="4870269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모델을 해당 축 방향으로 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86" name="그룹 85"/>
          <p:cNvGrpSpPr/>
          <p:nvPr/>
        </p:nvGrpSpPr>
        <p:grpSpPr>
          <a:xfrm rot="16200000">
            <a:off x="3775240" y="4180457"/>
            <a:ext cx="751240" cy="1957780"/>
            <a:chOff x="3156550" y="3477105"/>
            <a:chExt cx="751240" cy="1957780"/>
          </a:xfrm>
        </p:grpSpPr>
        <p:sp>
          <p:nvSpPr>
            <p:cNvPr id="84" name="오른쪽 화살표 83"/>
            <p:cNvSpPr/>
            <p:nvPr/>
          </p:nvSpPr>
          <p:spPr>
            <a:xfrm rot="5400000">
              <a:off x="2944704" y="4560099"/>
              <a:ext cx="1174932" cy="574640"/>
            </a:xfrm>
            <a:prstGeom prst="rightArrow">
              <a:avLst/>
            </a:prstGeom>
            <a:solidFill>
              <a:srgbClr val="F0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83" name="오른쪽 화살표 82"/>
            <p:cNvSpPr/>
            <p:nvPr/>
          </p:nvSpPr>
          <p:spPr>
            <a:xfrm rot="16200000">
              <a:off x="2944704" y="3777251"/>
              <a:ext cx="1174932" cy="574640"/>
            </a:xfrm>
            <a:prstGeom prst="rightArrow">
              <a:avLst/>
            </a:prstGeom>
            <a:solidFill>
              <a:srgbClr val="F0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9" name="타원 78"/>
            <p:cNvSpPr/>
            <p:nvPr/>
          </p:nvSpPr>
          <p:spPr>
            <a:xfrm>
              <a:off x="3156550" y="4083050"/>
              <a:ext cx="751240" cy="75124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5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/>
            <p:cNvSpPr/>
            <p:nvPr/>
          </p:nvSpPr>
          <p:spPr>
            <a:xfrm>
              <a:off x="3340731" y="4267231"/>
              <a:ext cx="382878" cy="382878"/>
            </a:xfrm>
            <a:prstGeom prst="ellipse">
              <a:avLst/>
            </a:prstGeom>
            <a:solidFill>
              <a:srgbClr val="F05F74"/>
            </a:solidFill>
            <a:ln>
              <a:solidFill>
                <a:srgbClr val="F05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8" name="오른쪽 화살표 77"/>
          <p:cNvSpPr/>
          <p:nvPr/>
        </p:nvSpPr>
        <p:spPr>
          <a:xfrm>
            <a:off x="1204202" y="4783727"/>
            <a:ext cx="1181941" cy="756589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713766" y="5650130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해당 축으로만 이동 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072129" y="5650130"/>
            <a:ext cx="21628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해당 축으로만 회전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91" name="그림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04" y="1965806"/>
            <a:ext cx="2404643" cy="180000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04" y="4460689"/>
            <a:ext cx="2404643" cy="180000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196236" y="2858853"/>
            <a:ext cx="2262846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회전도구를 실행하면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화면과 같은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핸들이 나온다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cxnSp>
        <p:nvCxnSpPr>
          <p:cNvPr id="95" name="직선 연결선 94"/>
          <p:cNvCxnSpPr/>
          <p:nvPr/>
        </p:nvCxnSpPr>
        <p:spPr>
          <a:xfrm>
            <a:off x="6217308" y="1568450"/>
            <a:ext cx="0" cy="468630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부제목 2"/>
          <p:cNvSpPr txBox="1">
            <a:spLocks/>
          </p:cNvSpPr>
          <p:nvPr/>
        </p:nvSpPr>
        <p:spPr>
          <a:xfrm>
            <a:off x="6513346" y="1536349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핸들을 마우스 클릭        하면 해당 축의 수치입력 창이 나온다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97" name="그림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170" y="1481392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직사각형 97"/>
          <p:cNvSpPr/>
          <p:nvPr/>
        </p:nvSpPr>
        <p:spPr>
          <a:xfrm>
            <a:off x="7954720" y="3026793"/>
            <a:ext cx="219241" cy="16430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9170" y="343988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3" name="개체 102"/>
          <p:cNvGraphicFramePr>
            <a:graphicFrameLocks noChangeAspect="1"/>
          </p:cNvGraphicFramePr>
          <p:nvPr/>
        </p:nvGraphicFramePr>
        <p:xfrm>
          <a:off x="10795000" y="4879991"/>
          <a:ext cx="1066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1066320" imgH="304560" progId="Photoshop.Image.13">
                  <p:embed/>
                </p:oleObj>
              </mc:Choice>
              <mc:Fallback>
                <p:oleObj name="Image" r:id="rId9" imgW="1066320" imgH="304560" progId="Photoshop.Image.13">
                  <p:embed/>
                  <p:pic>
                    <p:nvPicPr>
                      <p:cNvPr id="103" name="개체 10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795000" y="4879991"/>
                        <a:ext cx="1066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" name="개체 103"/>
          <p:cNvGraphicFramePr>
            <a:graphicFrameLocks noChangeAspect="1"/>
          </p:cNvGraphicFramePr>
          <p:nvPr/>
        </p:nvGraphicFramePr>
        <p:xfrm>
          <a:off x="11023600" y="2203424"/>
          <a:ext cx="838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838080" imgH="304560" progId="Photoshop.Image.13">
                  <p:embed/>
                </p:oleObj>
              </mc:Choice>
              <mc:Fallback>
                <p:oleObj name="Image" r:id="rId11" imgW="838080" imgH="304560" progId="Photoshop.Image.13">
                  <p:embed/>
                  <p:pic>
                    <p:nvPicPr>
                      <p:cNvPr id="104" name="개체 10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23600" y="2203424"/>
                        <a:ext cx="8382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" name="그룹 111"/>
          <p:cNvGrpSpPr/>
          <p:nvPr/>
        </p:nvGrpSpPr>
        <p:grpSpPr>
          <a:xfrm>
            <a:off x="8219170" y="2197074"/>
            <a:ext cx="774700" cy="317500"/>
            <a:chOff x="8219170" y="2197074"/>
            <a:chExt cx="774700" cy="317500"/>
          </a:xfrm>
        </p:grpSpPr>
        <p:graphicFrame>
          <p:nvGraphicFramePr>
            <p:cNvPr id="101" name="개체 100"/>
            <p:cNvGraphicFramePr>
              <a:graphicFrameLocks noChangeAspect="1"/>
            </p:cNvGraphicFramePr>
            <p:nvPr/>
          </p:nvGraphicFramePr>
          <p:xfrm>
            <a:off x="8219170" y="2197074"/>
            <a:ext cx="774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3" imgW="774360" imgH="317160" progId="Photoshop.Image.13">
                    <p:embed/>
                  </p:oleObj>
                </mc:Choice>
                <mc:Fallback>
                  <p:oleObj name="Image" r:id="rId13" imgW="774360" imgH="317160" progId="Photoshop.Image.13">
                    <p:embed/>
                    <p:pic>
                      <p:nvPicPr>
                        <p:cNvPr id="101" name="개체 10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219170" y="2197074"/>
                          <a:ext cx="774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" name="직사각형 104"/>
            <p:cNvSpPr/>
            <p:nvPr/>
          </p:nvSpPr>
          <p:spPr>
            <a:xfrm>
              <a:off x="8229333" y="2210567"/>
              <a:ext cx="757394" cy="300038"/>
            </a:xfrm>
            <a:prstGeom prst="rect">
              <a:avLst/>
            </a:prstGeom>
            <a:noFill/>
            <a:ln>
              <a:solidFill>
                <a:srgbClr val="F05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6" name="직사각형 105"/>
          <p:cNvSpPr/>
          <p:nvPr/>
        </p:nvSpPr>
        <p:spPr>
          <a:xfrm>
            <a:off x="11023600" y="2210567"/>
            <a:ext cx="828781" cy="28974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/>
          <p:cNvGrpSpPr/>
          <p:nvPr/>
        </p:nvGrpSpPr>
        <p:grpSpPr>
          <a:xfrm>
            <a:off x="8295560" y="4887677"/>
            <a:ext cx="896143" cy="300038"/>
            <a:chOff x="8252407" y="4350544"/>
            <a:chExt cx="896143" cy="300038"/>
          </a:xfrm>
        </p:grpSpPr>
        <p:graphicFrame>
          <p:nvGraphicFramePr>
            <p:cNvPr id="107" name="개체 106"/>
            <p:cNvGraphicFramePr>
              <a:graphicFrameLocks noChangeAspect="1"/>
            </p:cNvGraphicFramePr>
            <p:nvPr/>
          </p:nvGraphicFramePr>
          <p:xfrm>
            <a:off x="8252408" y="4360863"/>
            <a:ext cx="8890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15" imgW="888840" imgH="279360" progId="Photoshop.Image.13">
                    <p:embed/>
                  </p:oleObj>
                </mc:Choice>
                <mc:Fallback>
                  <p:oleObj name="Image" r:id="rId15" imgW="888840" imgH="279360" progId="Photoshop.Image.13">
                    <p:embed/>
                    <p:pic>
                      <p:nvPicPr>
                        <p:cNvPr id="107" name="개체 106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8252408" y="4360863"/>
                          <a:ext cx="8890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" name="직사각형 107"/>
            <p:cNvSpPr/>
            <p:nvPr/>
          </p:nvSpPr>
          <p:spPr>
            <a:xfrm>
              <a:off x="8252407" y="4350544"/>
              <a:ext cx="896143" cy="300038"/>
            </a:xfrm>
            <a:prstGeom prst="rect">
              <a:avLst/>
            </a:prstGeom>
            <a:noFill/>
            <a:ln>
              <a:solidFill>
                <a:srgbClr val="F05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9" name="직사각형 108"/>
          <p:cNvSpPr/>
          <p:nvPr/>
        </p:nvSpPr>
        <p:spPr>
          <a:xfrm>
            <a:off x="10798672" y="4879196"/>
            <a:ext cx="1053603" cy="300038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직사각형 109"/>
          <p:cNvSpPr/>
          <p:nvPr/>
        </p:nvSpPr>
        <p:spPr>
          <a:xfrm>
            <a:off x="8303112" y="5520440"/>
            <a:ext cx="226054" cy="20315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3" name="그림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628" y="5936248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4" name="꺾인 연결선 113"/>
          <p:cNvCxnSpPr>
            <a:stCxn id="99" idx="0"/>
            <a:endCxn id="98" idx="2"/>
          </p:cNvCxnSpPr>
          <p:nvPr/>
        </p:nvCxnSpPr>
        <p:spPr>
          <a:xfrm rot="16200000" flipV="1">
            <a:off x="8094179" y="3161261"/>
            <a:ext cx="248786" cy="308462"/>
          </a:xfrm>
          <a:prstGeom prst="bentConnector3">
            <a:avLst>
              <a:gd name="adj1" fmla="val 5000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꺾인 연결선 118"/>
          <p:cNvCxnSpPr>
            <a:stCxn id="113" idx="0"/>
          </p:cNvCxnSpPr>
          <p:nvPr/>
        </p:nvCxnSpPr>
        <p:spPr>
          <a:xfrm rot="16200000" flipV="1">
            <a:off x="8413845" y="5737831"/>
            <a:ext cx="212652" cy="184181"/>
          </a:xfrm>
          <a:prstGeom prst="bentConnector3">
            <a:avLst>
              <a:gd name="adj1" fmla="val 5000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오른쪽 화살표 122"/>
          <p:cNvSpPr/>
          <p:nvPr/>
        </p:nvSpPr>
        <p:spPr>
          <a:xfrm>
            <a:off x="9747015" y="3122322"/>
            <a:ext cx="782848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4" name="부제목 2"/>
          <p:cNvSpPr txBox="1">
            <a:spLocks/>
          </p:cNvSpPr>
          <p:nvPr/>
        </p:nvSpPr>
        <p:spPr>
          <a:xfrm>
            <a:off x="9724581" y="3439885"/>
            <a:ext cx="739251" cy="335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15mm</a:t>
            </a:r>
          </a:p>
        </p:txBody>
      </p:sp>
      <p:sp>
        <p:nvSpPr>
          <p:cNvPr id="127" name="굽은 화살표 126"/>
          <p:cNvSpPr/>
          <p:nvPr/>
        </p:nvSpPr>
        <p:spPr>
          <a:xfrm flipH="1">
            <a:off x="10136827" y="4462349"/>
            <a:ext cx="475066" cy="507093"/>
          </a:xfrm>
          <a:prstGeom prst="bentArrow">
            <a:avLst>
              <a:gd name="adj1" fmla="val 25668"/>
              <a:gd name="adj2" fmla="val 25000"/>
              <a:gd name="adj3" fmla="val 25000"/>
              <a:gd name="adj4" fmla="val 75000"/>
            </a:avLst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8" name="부제목 2"/>
          <p:cNvSpPr txBox="1">
            <a:spLocks/>
          </p:cNvSpPr>
          <p:nvPr/>
        </p:nvSpPr>
        <p:spPr>
          <a:xfrm>
            <a:off x="10474181" y="4439993"/>
            <a:ext cx="795290" cy="357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45deg</a:t>
            </a:r>
          </a:p>
        </p:txBody>
      </p:sp>
      <p:sp>
        <p:nvSpPr>
          <p:cNvPr id="129" name="부제목 2"/>
          <p:cNvSpPr txBox="1">
            <a:spLocks/>
          </p:cNvSpPr>
          <p:nvPr/>
        </p:nvSpPr>
        <p:spPr>
          <a:xfrm>
            <a:off x="6513346" y="3945092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수치를 직접 입력하여 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명령을 줄 수 있다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48" name="그래픽 47">
            <a:extLst>
              <a:ext uri="{FF2B5EF4-FFF2-40B4-BE49-F238E27FC236}">
                <a16:creationId xmlns:a16="http://schemas.microsoft.com/office/drawing/2014/main" id="{A51456A3-6256-4E30-8CAF-62DDC9917A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3619" y="1445640"/>
            <a:ext cx="552450" cy="552450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0E644311-C533-4D10-BCCF-3F48085F38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3054748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1040342" y="1536349"/>
            <a:ext cx="4870269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중심점 이동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 모델의 중심점을 변경한다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0E644311-C533-4D10-BCCF-3F48085F38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45" name="그래픽 44">
            <a:extLst>
              <a:ext uri="{FF2B5EF4-FFF2-40B4-BE49-F238E27FC236}">
                <a16:creationId xmlns:a16="http://schemas.microsoft.com/office/drawing/2014/main" id="{B07B0BD7-0C6B-44A0-89DD-35916C35B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585" y="1421159"/>
            <a:ext cx="552450" cy="5524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EBC7118-07A3-400F-A1C4-A170B7592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71"/>
          <a:stretch/>
        </p:blipFill>
        <p:spPr>
          <a:xfrm>
            <a:off x="1610721" y="2088800"/>
            <a:ext cx="2733789" cy="2804000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584148F7-2940-44D8-B84E-389828B4D8FC}"/>
              </a:ext>
            </a:extLst>
          </p:cNvPr>
          <p:cNvSpPr/>
          <p:nvPr/>
        </p:nvSpPr>
        <p:spPr>
          <a:xfrm>
            <a:off x="2072476" y="5083058"/>
            <a:ext cx="2262846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중심점 이동을 실행하면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화면과 같은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핸들이 나온다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5C0D56A-36BB-4679-8182-79FB7C13E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322" y="2088800"/>
            <a:ext cx="3572220" cy="2804000"/>
          </a:xfrm>
          <a:prstGeom prst="rect">
            <a:avLst/>
          </a:prstGeom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B96F7F81-2394-48D5-BA94-93AAC2D1B41B}"/>
              </a:ext>
            </a:extLst>
          </p:cNvPr>
          <p:cNvSpPr/>
          <p:nvPr/>
        </p:nvSpPr>
        <p:spPr>
          <a:xfrm>
            <a:off x="4863064" y="5083058"/>
            <a:ext cx="2262846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핸들을 드래그해 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중심점을 이동시킨다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55" name="개체 54">
            <a:extLst>
              <a:ext uri="{FF2B5EF4-FFF2-40B4-BE49-F238E27FC236}">
                <a16:creationId xmlns:a16="http://schemas.microsoft.com/office/drawing/2014/main" id="{69A60B82-5D95-4780-BD88-723DA90A74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8411" y="2277316"/>
          <a:ext cx="838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838080" imgH="304560" progId="Photoshop.Image.13">
                  <p:embed/>
                </p:oleObj>
              </mc:Choice>
              <mc:Fallback>
                <p:oleObj name="Image" r:id="rId7" imgW="838080" imgH="304560" progId="Photoshop.Image.13">
                  <p:embed/>
                  <p:pic>
                    <p:nvPicPr>
                      <p:cNvPr id="55" name="개체 54">
                        <a:extLst>
                          <a:ext uri="{FF2B5EF4-FFF2-40B4-BE49-F238E27FC236}">
                            <a16:creationId xmlns:a16="http://schemas.microsoft.com/office/drawing/2014/main" id="{69A60B82-5D95-4780-BD88-723DA90A7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88411" y="2277316"/>
                        <a:ext cx="8382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직사각형 55">
            <a:extLst>
              <a:ext uri="{FF2B5EF4-FFF2-40B4-BE49-F238E27FC236}">
                <a16:creationId xmlns:a16="http://schemas.microsoft.com/office/drawing/2014/main" id="{97E796B1-96C2-4540-8199-D9358932AB50}"/>
              </a:ext>
            </a:extLst>
          </p:cNvPr>
          <p:cNvSpPr/>
          <p:nvPr/>
        </p:nvSpPr>
        <p:spPr>
          <a:xfrm>
            <a:off x="6088411" y="2284459"/>
            <a:ext cx="828781" cy="28974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CEEEA61-8A7F-44C2-BB5B-8FDD6FDBC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5292" y="2087058"/>
            <a:ext cx="3574438" cy="2805742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7E3E4E0D-2C59-44D1-89AE-9F5CBDD48540}"/>
              </a:ext>
            </a:extLst>
          </p:cNvPr>
          <p:cNvSpPr/>
          <p:nvPr/>
        </p:nvSpPr>
        <p:spPr>
          <a:xfrm>
            <a:off x="8031088" y="5083058"/>
            <a:ext cx="2262846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회전으로 변경된 중심점을 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확인한다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5" name="모서리가 둥근 직사각형 54">
            <a:extLst>
              <a:ext uri="{FF2B5EF4-FFF2-40B4-BE49-F238E27FC236}">
                <a16:creationId xmlns:a16="http://schemas.microsoft.com/office/drawing/2014/main" id="{D42CC235-A022-4161-9CB7-12D4B215B817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모서리가 둥근 직사각형 55">
            <a:extLst>
              <a:ext uri="{FF2B5EF4-FFF2-40B4-BE49-F238E27FC236}">
                <a16:creationId xmlns:a16="http://schemas.microsoft.com/office/drawing/2014/main" id="{566B2339-0040-479B-8796-C4FD2BD1D878}"/>
              </a:ext>
            </a:extLst>
          </p:cNvPr>
          <p:cNvSpPr/>
          <p:nvPr/>
        </p:nvSpPr>
        <p:spPr>
          <a:xfrm>
            <a:off x="1117601" y="6161699"/>
            <a:ext cx="497839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중심점 이동은 회전과 함께 사용하면 다양하게 응용될 수 있다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1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0C097F6-4720-4441-9B59-2659E680B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27" y="2621271"/>
            <a:ext cx="2647565" cy="501908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29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2" y="3965721"/>
            <a:ext cx="2269443" cy="18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69" y="3965721"/>
            <a:ext cx="2269443" cy="180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07" y="3965721"/>
            <a:ext cx="2269443" cy="1800000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117601" y="6161699"/>
            <a:ext cx="9023926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</a:t>
            </a:r>
            <a:r>
              <a:rPr lang="en-US" altLang="ko-KR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내가 원하는 수치</a:t>
            </a:r>
            <a:r>
              <a:rPr lang="en-US" altLang="ko-KR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 조절과 배율</a:t>
            </a:r>
            <a:r>
              <a:rPr lang="en-US" altLang="ko-KR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</a:t>
            </a:r>
            <a:r>
              <a:rPr lang="en-US" altLang="ko-KR" sz="11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1.00)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 조절은 비슷하지만 </a:t>
            </a:r>
            <a:r>
              <a:rPr lang="ko-KR" altLang="en-US" sz="14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수치값에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따라 결과물이 다르니 상황에 맞게 사용 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5" y="3965721"/>
            <a:ext cx="2269442" cy="1800000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6740592" y="3274730"/>
            <a:ext cx="45779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 배율과는 다르게 입력한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 Y Z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축만 조정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cxnSp>
        <p:nvCxnSpPr>
          <p:cNvPr id="26" name="직선 연결선 25"/>
          <p:cNvCxnSpPr/>
          <p:nvPr/>
        </p:nvCxnSpPr>
        <p:spPr>
          <a:xfrm>
            <a:off x="5968452" y="2118167"/>
            <a:ext cx="0" cy="376803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1065969" y="2035421"/>
            <a:ext cx="521464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 배율 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배율수치에 맞춰</a:t>
            </a:r>
            <a:r>
              <a:rPr lang="en-US" altLang="ko-KR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</a:t>
            </a:r>
            <a:r>
              <a:rPr lang="en-US" altLang="ko-KR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1.00)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 크기를 일괄 조정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563060" y="2035421"/>
            <a:ext cx="5214641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배율 </a:t>
            </a:r>
            <a:r>
              <a:rPr lang="en-US" altLang="ko-KR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X Y Z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배율수치에 맞춰</a:t>
            </a:r>
            <a:r>
              <a:rPr lang="en-US" altLang="ko-KR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</a:t>
            </a:r>
            <a:r>
              <a:rPr lang="en-US" altLang="ko-KR" sz="11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1.00)</a:t>
            </a:r>
            <a:r>
              <a:rPr lang="ko-KR" altLang="en-US" sz="14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 크기를 일괄 조정</a:t>
            </a:r>
            <a:endParaRPr lang="en-US" altLang="ko-KR" sz="14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895745" y="3274730"/>
            <a:ext cx="45779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배율과는 다르게 입력한 수치에 맞춰 일괄 조정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613211" y="1536349"/>
            <a:ext cx="737250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배율로 크기 조정 하기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전체 배율수치</a:t>
            </a:r>
            <a:r>
              <a:rPr lang="en-US" altLang="ko-KR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</a:t>
            </a:r>
            <a:r>
              <a:rPr lang="en-US" altLang="ko-KR" sz="12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1.00)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입력하여 모델의 크기를 조정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139ADE4F-1948-4446-9543-53530556F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520" y="1993932"/>
            <a:ext cx="552450" cy="5524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2B5F908A-4890-42CF-9A86-4DCA95822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5844B8C3-DB83-4FCF-958B-5C66D9715F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2719" y="2027255"/>
            <a:ext cx="552450" cy="55245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EF08168-33BC-4DEE-BB93-03DFBF5B2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0412" y="2625300"/>
            <a:ext cx="4978790" cy="4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5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494457F8-7E87-4346-85C0-E37D37F9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69" y="1286603"/>
            <a:ext cx="7393860" cy="5179163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기본 인터페이스 구분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776487" y="1469141"/>
            <a:ext cx="2344873" cy="115171"/>
          </a:xfrm>
          <a:prstGeom prst="roundRect">
            <a:avLst/>
          </a:prstGeom>
          <a:solidFill>
            <a:srgbClr val="0066FF">
              <a:alpha val="3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 rot="5400000">
            <a:off x="4473571" y="1196011"/>
            <a:ext cx="300697" cy="2115575"/>
          </a:xfrm>
          <a:prstGeom prst="roundRect">
            <a:avLst/>
          </a:prstGeom>
          <a:solidFill>
            <a:schemeClr val="tx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 rot="5400000">
            <a:off x="-110374" y="5194742"/>
            <a:ext cx="2025641" cy="267340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 rot="5400000">
            <a:off x="-73370" y="2970498"/>
            <a:ext cx="1950636" cy="250921"/>
          </a:xfrm>
          <a:prstGeom prst="roundRect">
            <a:avLst/>
          </a:prstGeom>
          <a:solidFill>
            <a:schemeClr val="accent4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 rot="5400000">
            <a:off x="3609733" y="-1200974"/>
            <a:ext cx="444759" cy="6111251"/>
          </a:xfrm>
          <a:prstGeom prst="roundRect">
            <a:avLst/>
          </a:prstGeom>
          <a:solidFill>
            <a:schemeClr val="accent6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070168" y="5992015"/>
            <a:ext cx="1011385" cy="341614"/>
          </a:xfrm>
          <a:prstGeom prst="roundRect">
            <a:avLst/>
          </a:prstGeom>
          <a:solidFill>
            <a:srgbClr val="7030A0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부제목 2"/>
          <p:cNvSpPr txBox="1">
            <a:spLocks/>
          </p:cNvSpPr>
          <p:nvPr/>
        </p:nvSpPr>
        <p:spPr>
          <a:xfrm>
            <a:off x="2246006" y="1369769"/>
            <a:ext cx="243625" cy="33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⑤</a:t>
            </a:r>
          </a:p>
        </p:txBody>
      </p:sp>
      <p:sp>
        <p:nvSpPr>
          <p:cNvPr id="16" name="부제목 2"/>
          <p:cNvSpPr txBox="1">
            <a:spLocks/>
          </p:cNvSpPr>
          <p:nvPr/>
        </p:nvSpPr>
        <p:spPr>
          <a:xfrm>
            <a:off x="7454047" y="5688683"/>
            <a:ext cx="243625" cy="33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⑥</a:t>
            </a:r>
          </a:p>
        </p:txBody>
      </p:sp>
      <p:sp>
        <p:nvSpPr>
          <p:cNvPr id="18" name="부제목 2"/>
          <p:cNvSpPr txBox="1">
            <a:spLocks/>
          </p:cNvSpPr>
          <p:nvPr/>
        </p:nvSpPr>
        <p:spPr>
          <a:xfrm>
            <a:off x="1044196" y="2955241"/>
            <a:ext cx="250922" cy="363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②</a:t>
            </a:r>
          </a:p>
        </p:txBody>
      </p:sp>
      <p:sp>
        <p:nvSpPr>
          <p:cNvPr id="19" name="부제목 2"/>
          <p:cNvSpPr txBox="1">
            <a:spLocks/>
          </p:cNvSpPr>
          <p:nvPr/>
        </p:nvSpPr>
        <p:spPr>
          <a:xfrm>
            <a:off x="6852906" y="1705904"/>
            <a:ext cx="243625" cy="33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④</a:t>
            </a:r>
          </a:p>
        </p:txBody>
      </p:sp>
      <p:sp>
        <p:nvSpPr>
          <p:cNvPr id="20" name="부제목 2"/>
          <p:cNvSpPr txBox="1">
            <a:spLocks/>
          </p:cNvSpPr>
          <p:nvPr/>
        </p:nvSpPr>
        <p:spPr>
          <a:xfrm>
            <a:off x="1051493" y="5156536"/>
            <a:ext cx="243625" cy="33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③</a:t>
            </a:r>
          </a:p>
        </p:txBody>
      </p:sp>
      <p:sp>
        <p:nvSpPr>
          <p:cNvPr id="21" name="부제목 2"/>
          <p:cNvSpPr txBox="1">
            <a:spLocks/>
          </p:cNvSpPr>
          <p:nvPr/>
        </p:nvSpPr>
        <p:spPr>
          <a:xfrm>
            <a:off x="3321160" y="2104050"/>
            <a:ext cx="243625" cy="33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①</a:t>
            </a:r>
          </a:p>
        </p:txBody>
      </p:sp>
      <p:sp>
        <p:nvSpPr>
          <p:cNvPr id="24" name="모서리가 둥근 직사각형 23"/>
          <p:cNvSpPr/>
          <p:nvPr/>
        </p:nvSpPr>
        <p:spPr>
          <a:xfrm>
            <a:off x="8296177" y="2037889"/>
            <a:ext cx="2326453" cy="4158218"/>
          </a:xfrm>
          <a:prstGeom prst="roundRect">
            <a:avLst>
              <a:gd name="adj" fmla="val 5214"/>
            </a:avLst>
          </a:prstGeom>
          <a:solidFill>
            <a:schemeClr val="bg1">
              <a:alpha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① 화면 전환 도구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8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② </a:t>
            </a:r>
            <a:r>
              <a:rPr lang="en-US" altLang="ko-KR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그리기 도구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8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③ </a:t>
            </a:r>
            <a:r>
              <a:rPr lang="en-US" altLang="ko-KR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도구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8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④ 모델링 도구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8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⑤ 모델링 탭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8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⑥ 스냅 설정 도구</a:t>
            </a:r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E2444450-AC86-4179-AC17-02718081F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291511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모서리가 둥근 직사각형 66"/>
          <p:cNvSpPr/>
          <p:nvPr/>
        </p:nvSpPr>
        <p:spPr>
          <a:xfrm>
            <a:off x="613212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1028700" y="1536349"/>
            <a:ext cx="685093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 조절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높이의 수치를 입력하여 모델의 크기를 조정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2" y="2256048"/>
            <a:ext cx="3353580" cy="288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0" y="2256048"/>
            <a:ext cx="3353580" cy="288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08" y="2256048"/>
            <a:ext cx="3353580" cy="288000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8560" y="2137522"/>
            <a:ext cx="33228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길이로 크기 조정하기 도구 실행 시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 Y Z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방향으로 수치 입력이 가능하다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/>
        </p:nvGraphicFramePr>
        <p:xfrm>
          <a:off x="2736609" y="2909762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583920" imgH="253800" progId="Photoshop.Image.13">
                  <p:embed/>
                </p:oleObj>
              </mc:Choice>
              <mc:Fallback>
                <p:oleObj name="Image" r:id="rId6" imgW="583920" imgH="253800" progId="Photoshop.Image.13">
                  <p:embed/>
                  <p:pic>
                    <p:nvPicPr>
                      <p:cNvPr id="8" name="개체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36609" y="2909762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직사각형 18"/>
          <p:cNvSpPr/>
          <p:nvPr/>
        </p:nvSpPr>
        <p:spPr>
          <a:xfrm>
            <a:off x="2736609" y="2909762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0" name="개체 19"/>
          <p:cNvGraphicFramePr>
            <a:graphicFrameLocks noChangeAspect="1"/>
          </p:cNvGraphicFramePr>
          <p:nvPr/>
        </p:nvGraphicFramePr>
        <p:xfrm>
          <a:off x="2955676" y="3553802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583920" imgH="253800" progId="Photoshop.Image.13">
                  <p:embed/>
                </p:oleObj>
              </mc:Choice>
              <mc:Fallback>
                <p:oleObj name="Image" r:id="rId8" imgW="583920" imgH="253800" progId="Photoshop.Image.13">
                  <p:embed/>
                  <p:pic>
                    <p:nvPicPr>
                      <p:cNvPr id="20" name="개체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5676" y="3553802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직사각형 20"/>
          <p:cNvSpPr/>
          <p:nvPr/>
        </p:nvSpPr>
        <p:spPr>
          <a:xfrm>
            <a:off x="2955676" y="3553802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/>
        </p:nvGraphicFramePr>
        <p:xfrm>
          <a:off x="2026997" y="3990850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583920" imgH="253800" progId="Photoshop.Image.13">
                  <p:embed/>
                </p:oleObj>
              </mc:Choice>
              <mc:Fallback>
                <p:oleObj name="Image" r:id="rId9" imgW="583920" imgH="253800" progId="Photoshop.Image.13">
                  <p:embed/>
                  <p:pic>
                    <p:nvPicPr>
                      <p:cNvPr id="22" name="개체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6997" y="3990850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직사각형 22"/>
          <p:cNvSpPr/>
          <p:nvPr/>
        </p:nvSpPr>
        <p:spPr>
          <a:xfrm>
            <a:off x="2026997" y="3990850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674155" y="3381916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6072" y="3840850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3920" y="2735783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graphicFrame>
        <p:nvGraphicFramePr>
          <p:cNvPr id="29" name="개체 28"/>
          <p:cNvGraphicFramePr>
            <a:graphicFrameLocks noChangeAspect="1"/>
          </p:cNvGraphicFramePr>
          <p:nvPr/>
        </p:nvGraphicFramePr>
        <p:xfrm>
          <a:off x="10424356" y="2876186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583920" imgH="253800" progId="Photoshop.Image.13">
                  <p:embed/>
                </p:oleObj>
              </mc:Choice>
              <mc:Fallback>
                <p:oleObj name="Image" r:id="rId10" imgW="583920" imgH="253800" progId="Photoshop.Image.13">
                  <p:embed/>
                  <p:pic>
                    <p:nvPicPr>
                      <p:cNvPr id="29" name="개체 2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24356" y="2876186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직사각형 29"/>
          <p:cNvSpPr/>
          <p:nvPr/>
        </p:nvSpPr>
        <p:spPr>
          <a:xfrm>
            <a:off x="10424356" y="2876186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0121667" y="2702207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graphicFrame>
        <p:nvGraphicFramePr>
          <p:cNvPr id="36" name="개체 35"/>
          <p:cNvGraphicFramePr>
            <a:graphicFrameLocks noChangeAspect="1"/>
          </p:cNvGraphicFramePr>
          <p:nvPr/>
        </p:nvGraphicFramePr>
        <p:xfrm>
          <a:off x="6867919" y="3553802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583920" imgH="253800" progId="Photoshop.Image.13">
                  <p:embed/>
                </p:oleObj>
              </mc:Choice>
              <mc:Fallback>
                <p:oleObj name="Image" r:id="rId11" imgW="583920" imgH="253800" progId="Photoshop.Image.13">
                  <p:embed/>
                  <p:pic>
                    <p:nvPicPr>
                      <p:cNvPr id="36" name="개체 3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67919" y="3553802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직사각형 36"/>
          <p:cNvSpPr/>
          <p:nvPr/>
        </p:nvSpPr>
        <p:spPr>
          <a:xfrm>
            <a:off x="6867919" y="3553802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6586398" y="3381916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aphicFrame>
        <p:nvGraphicFramePr>
          <p:cNvPr id="39" name="개체 38"/>
          <p:cNvGraphicFramePr>
            <a:graphicFrameLocks noChangeAspect="1"/>
          </p:cNvGraphicFramePr>
          <p:nvPr/>
        </p:nvGraphicFramePr>
        <p:xfrm>
          <a:off x="6688369" y="2876186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2" imgW="583920" imgH="253800" progId="Photoshop.Image.13">
                  <p:embed/>
                </p:oleObj>
              </mc:Choice>
              <mc:Fallback>
                <p:oleObj name="Image" r:id="rId12" imgW="583920" imgH="253800" progId="Photoshop.Image.13">
                  <p:embed/>
                  <p:pic>
                    <p:nvPicPr>
                      <p:cNvPr id="39" name="개체 3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8369" y="2876186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직사각형 39"/>
          <p:cNvSpPr/>
          <p:nvPr/>
        </p:nvSpPr>
        <p:spPr>
          <a:xfrm>
            <a:off x="6688369" y="2876186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6385680" y="2702207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graphicFrame>
        <p:nvGraphicFramePr>
          <p:cNvPr id="44" name="개체 43"/>
          <p:cNvGraphicFramePr>
            <a:graphicFrameLocks noChangeAspect="1"/>
          </p:cNvGraphicFramePr>
          <p:nvPr/>
        </p:nvGraphicFramePr>
        <p:xfrm>
          <a:off x="5801480" y="3990850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3" imgW="583920" imgH="253800" progId="Photoshop.Image.13">
                  <p:embed/>
                </p:oleObj>
              </mc:Choice>
              <mc:Fallback>
                <p:oleObj name="Image" r:id="rId13" imgW="583920" imgH="253800" progId="Photoshop.Image.13">
                  <p:embed/>
                  <p:pic>
                    <p:nvPicPr>
                      <p:cNvPr id="44" name="개체 4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01480" y="3990850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직사각형 44"/>
          <p:cNvSpPr/>
          <p:nvPr/>
        </p:nvSpPr>
        <p:spPr>
          <a:xfrm>
            <a:off x="5801480" y="3986796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6" name="개체 45"/>
          <p:cNvGraphicFramePr>
            <a:graphicFrameLocks noChangeAspect="1"/>
          </p:cNvGraphicFramePr>
          <p:nvPr/>
        </p:nvGraphicFramePr>
        <p:xfrm>
          <a:off x="9601128" y="4117850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5" imgW="583920" imgH="253800" progId="Photoshop.Image.13">
                  <p:embed/>
                </p:oleObj>
              </mc:Choice>
              <mc:Fallback>
                <p:oleObj name="Image" r:id="rId15" imgW="583920" imgH="253800" progId="Photoshop.Image.13">
                  <p:embed/>
                  <p:pic>
                    <p:nvPicPr>
                      <p:cNvPr id="46" name="개체 4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01128" y="4117850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직사각형 46"/>
          <p:cNvSpPr/>
          <p:nvPr/>
        </p:nvSpPr>
        <p:spPr>
          <a:xfrm>
            <a:off x="9601128" y="4113796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8" name="개체 47"/>
          <p:cNvGraphicFramePr>
            <a:graphicFrameLocks noChangeAspect="1"/>
          </p:cNvGraphicFramePr>
          <p:nvPr/>
        </p:nvGraphicFramePr>
        <p:xfrm>
          <a:off x="10643423" y="3553802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6" imgW="583920" imgH="253800" progId="Photoshop.Image.13">
                  <p:embed/>
                </p:oleObj>
              </mc:Choice>
              <mc:Fallback>
                <p:oleObj name="Image" r:id="rId16" imgW="583920" imgH="253800" progId="Photoshop.Image.13">
                  <p:embed/>
                  <p:pic>
                    <p:nvPicPr>
                      <p:cNvPr id="48" name="개체 4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43423" y="3553802"/>
                        <a:ext cx="5842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직사각형 48"/>
          <p:cNvSpPr/>
          <p:nvPr/>
        </p:nvSpPr>
        <p:spPr>
          <a:xfrm>
            <a:off x="10643423" y="3553802"/>
            <a:ext cx="584200" cy="25805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0361902" y="3381916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00424" y="3840850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05601" y="3949815"/>
            <a:ext cx="354554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1117600" y="6161699"/>
            <a:ext cx="9244301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현재 도형 상태에서 조절하기 때문에 에러 발생 가능성이 높다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 조절보다 전체 배율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4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축배율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조절로 변경하길 권장한다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435489" y="5229335"/>
            <a:ext cx="73161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X Y Z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방향의 상자에 수치를 입력 하면 해당 수치에 맞게 크기를 조정 할 수 있다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.&gt;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662ED2C0-7BE5-4A1D-948B-31DA34A562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0337" y="1560637"/>
            <a:ext cx="285750" cy="285750"/>
          </a:xfrm>
          <a:prstGeom prst="rect">
            <a:avLst/>
          </a:prstGeom>
        </p:spPr>
      </p:pic>
      <p:sp>
        <p:nvSpPr>
          <p:cNvPr id="11" name="제목 10">
            <a:extLst>
              <a:ext uri="{FF2B5EF4-FFF2-40B4-BE49-F238E27FC236}">
                <a16:creationId xmlns:a16="http://schemas.microsoft.com/office/drawing/2014/main" id="{5403D8F4-3DC3-455B-8C58-BC5A9255B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808086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534709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2" y="6161699"/>
            <a:ext cx="6148171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두 번째 작업에서 도형을 선택 해제하면 새롭게 작업을 시작하기 때문에 주의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7" name="부제목 2"/>
          <p:cNvSpPr txBox="1">
            <a:spLocks/>
          </p:cNvSpPr>
          <p:nvPr/>
        </p:nvSpPr>
        <p:spPr>
          <a:xfrm>
            <a:off x="949444" y="1536349"/>
            <a:ext cx="9088968" cy="700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패턴 복제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복제본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만들고 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회전으로 패턴을 만든 뒤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반복 입력하여 수치가 적용된 상태의 객체를 복제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21407" y="4710564"/>
            <a:ext cx="4019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평면 위에 있는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스케치를 선택 한 후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반복 복제 도구         또는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단축키             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+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를 입력한다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26" y="2426398"/>
            <a:ext cx="2508789" cy="216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4" y="2426398"/>
            <a:ext cx="2508789" cy="216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05" y="2426398"/>
            <a:ext cx="2508789" cy="2160000"/>
          </a:xfrm>
          <a:prstGeom prst="rect">
            <a:avLst/>
          </a:prstGeom>
        </p:spPr>
      </p:pic>
      <p:sp>
        <p:nvSpPr>
          <p:cNvPr id="46" name="모서리가 둥근 직사각형 45"/>
          <p:cNvSpPr/>
          <p:nvPr/>
        </p:nvSpPr>
        <p:spPr>
          <a:xfrm>
            <a:off x="1309595" y="5519156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2131015" y="5519156"/>
            <a:ext cx="360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</a:t>
            </a:r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2364355" y="5130010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4126891" y="4710564"/>
            <a:ext cx="4019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핸들이 나오면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수치 만큼 이동하거나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회전시킨다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642918" y="2867701"/>
            <a:ext cx="1067939" cy="102879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8095158" y="4710564"/>
            <a:ext cx="4019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계속 하여 반복 복제 단축 키를 누르거나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도구 아이콘을 클릭하여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복제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1939792" y="3340126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5953107" y="3165822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9880986" y="2795119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FCF072F0-5E62-4DB5-AF87-E8A02BD13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834" y="1556078"/>
            <a:ext cx="285750" cy="28575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64F8DF36-8C7D-4F75-9CD0-25A1E130A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01480" y="5186788"/>
            <a:ext cx="285750" cy="2857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6113CFE3-BCD9-4DB7-A193-CB2A4A696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242511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6FCEC0A5-7D9B-4759-A3B5-094DC499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12" y="2468487"/>
            <a:ext cx="2483881" cy="1949713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제어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982429" y="1536350"/>
            <a:ext cx="8312042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복제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중심이 될 선을 선택하고 복제할 개체를 선택한 뒤 수치를 입력하여 복제한다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1" y="6161699"/>
            <a:ext cx="5310908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XYZ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모델의 모서리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외부 선 등을 선택해서 다양하게 응용 가능하다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960" y="359788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꺾인 연결선 61"/>
          <p:cNvCxnSpPr>
            <a:cxnSpLocks/>
            <a:stCxn id="61" idx="0"/>
          </p:cNvCxnSpPr>
          <p:nvPr/>
        </p:nvCxnSpPr>
        <p:spPr>
          <a:xfrm rot="16200000" flipV="1">
            <a:off x="2419605" y="2296896"/>
            <a:ext cx="896908" cy="1705068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3773055" y="4916084"/>
            <a:ext cx="4358117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적용 이후 회전개수를 조절해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미리보기를 확인한다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340707" y="4923913"/>
            <a:ext cx="4364403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축이 될 모서리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선택 후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또는 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선택 한다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제목 9">
            <a:extLst>
              <a:ext uri="{FF2B5EF4-FFF2-40B4-BE49-F238E27FC236}">
                <a16:creationId xmlns:a16="http://schemas.microsoft.com/office/drawing/2014/main" id="{CE0E1525-32E7-472B-82B6-DBD1D2633E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32" name="모서리가 둥근 직사각형 22">
            <a:extLst>
              <a:ext uri="{FF2B5EF4-FFF2-40B4-BE49-F238E27FC236}">
                <a16:creationId xmlns:a16="http://schemas.microsoft.com/office/drawing/2014/main" id="{6CF61106-7B91-4BF7-ACCC-99533D7CB19E}"/>
              </a:ext>
            </a:extLst>
          </p:cNvPr>
          <p:cNvSpPr/>
          <p:nvPr/>
        </p:nvSpPr>
        <p:spPr>
          <a:xfrm>
            <a:off x="534709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28EEE49D-5069-46D3-B925-098BA2610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595" y="1544179"/>
            <a:ext cx="266700" cy="2952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D95D08E-7D59-411C-B63D-269C617FD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993" y="4426549"/>
            <a:ext cx="2705100" cy="381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5B15B9E-457E-48C1-AAB0-3157EB7CE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110" y="2470854"/>
            <a:ext cx="2480866" cy="194734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4D231FA-EFD5-4993-A010-0F9594FB5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407" y="2437798"/>
            <a:ext cx="2483881" cy="1949713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DA7B7392-A432-4E7B-B475-D32DD9C2AC49}"/>
              </a:ext>
            </a:extLst>
          </p:cNvPr>
          <p:cNvSpPr/>
          <p:nvPr/>
        </p:nvSpPr>
        <p:spPr>
          <a:xfrm>
            <a:off x="1408861" y="314942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030A5BF9-899B-450B-A98F-218E4878C53A}"/>
              </a:ext>
            </a:extLst>
          </p:cNvPr>
          <p:cNvSpPr/>
          <p:nvPr/>
        </p:nvSpPr>
        <p:spPr>
          <a:xfrm>
            <a:off x="1861892" y="2700975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78D44985-27BB-4D3F-81A0-7FBB7765E518}"/>
              </a:ext>
            </a:extLst>
          </p:cNvPr>
          <p:cNvSpPr/>
          <p:nvPr/>
        </p:nvSpPr>
        <p:spPr>
          <a:xfrm>
            <a:off x="7534288" y="4916084"/>
            <a:ext cx="4358117" cy="42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적용 이후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복제를 한다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466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모서리가 둥근 직사각형 40"/>
          <p:cNvSpPr/>
          <p:nvPr/>
        </p:nvSpPr>
        <p:spPr>
          <a:xfrm>
            <a:off x="576086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제어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982429" y="1536350"/>
            <a:ext cx="8312042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대칭 복제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선택하고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X, Y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축을 클릭하여 축을 중심으로 대칭 하여 모델을 복제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1117602" y="6161699"/>
            <a:ext cx="3587508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축을 선택 시 아무런 반응이 없으니 참고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32" y="2469874"/>
            <a:ext cx="2101248" cy="216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2" y="2469874"/>
            <a:ext cx="2101248" cy="216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67" y="2469874"/>
            <a:ext cx="2101248" cy="216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2" y="2469874"/>
            <a:ext cx="2101248" cy="216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77" y="2469874"/>
            <a:ext cx="2101248" cy="2160000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3526518" y="2868414"/>
            <a:ext cx="1051269" cy="1119065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832" y="403462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꺾인 연결선 61"/>
          <p:cNvCxnSpPr>
            <a:stCxn id="61" idx="0"/>
            <a:endCxn id="60" idx="1"/>
          </p:cNvCxnSpPr>
          <p:nvPr/>
        </p:nvCxnSpPr>
        <p:spPr>
          <a:xfrm rot="5400000" flipH="1" flipV="1">
            <a:off x="3058653" y="3566760"/>
            <a:ext cx="606677" cy="329053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그림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530" y="3987479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4" name="꺾인 연결선 63"/>
          <p:cNvCxnSpPr>
            <a:stCxn id="63" idx="0"/>
            <a:endCxn id="65" idx="1"/>
          </p:cNvCxnSpPr>
          <p:nvPr/>
        </p:nvCxnSpPr>
        <p:spPr>
          <a:xfrm rot="5400000" flipH="1" flipV="1">
            <a:off x="5669132" y="3357956"/>
            <a:ext cx="663554" cy="595492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직사각형 64"/>
          <p:cNvSpPr/>
          <p:nvPr/>
        </p:nvSpPr>
        <p:spPr>
          <a:xfrm>
            <a:off x="6298655" y="3219901"/>
            <a:ext cx="402184" cy="20804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8546555" y="3217599"/>
            <a:ext cx="402184" cy="20804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10813505" y="3217599"/>
            <a:ext cx="402184" cy="20804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10477499" y="3004795"/>
            <a:ext cx="136525" cy="319129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10864849" y="2915895"/>
            <a:ext cx="350839" cy="177801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0" name="그룹 69"/>
          <p:cNvGrpSpPr/>
          <p:nvPr/>
        </p:nvGrpSpPr>
        <p:grpSpPr>
          <a:xfrm>
            <a:off x="9758708" y="4810549"/>
            <a:ext cx="855316" cy="615200"/>
            <a:chOff x="7092460" y="4082216"/>
            <a:chExt cx="1129520" cy="812426"/>
          </a:xfrm>
        </p:grpSpPr>
        <p:sp>
          <p:nvSpPr>
            <p:cNvPr id="71" name="자유형 70"/>
            <p:cNvSpPr/>
            <p:nvPr/>
          </p:nvSpPr>
          <p:spPr bwMode="auto">
            <a:xfrm rot="9000000" flipH="1">
              <a:off x="7092460" y="4775472"/>
              <a:ext cx="619682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23090"/>
                <a:gd name="connsiteY0" fmla="*/ 90000 h 180000"/>
                <a:gd name="connsiteX1" fmla="*/ 90000 w 923090"/>
                <a:gd name="connsiteY1" fmla="*/ 0 h 180000"/>
                <a:gd name="connsiteX2" fmla="*/ 90000 w 923090"/>
                <a:gd name="connsiteY2" fmla="*/ 45000 h 180000"/>
                <a:gd name="connsiteX3" fmla="*/ 900000 w 923090"/>
                <a:gd name="connsiteY3" fmla="*/ 45000 h 180000"/>
                <a:gd name="connsiteX4" fmla="*/ 900000 w 923090"/>
                <a:gd name="connsiteY4" fmla="*/ 135000 h 180000"/>
                <a:gd name="connsiteX5" fmla="*/ 90000 w 923090"/>
                <a:gd name="connsiteY5" fmla="*/ 135000 h 180000"/>
                <a:gd name="connsiteX6" fmla="*/ 90000 w 923090"/>
                <a:gd name="connsiteY6" fmla="*/ 180000 h 180000"/>
                <a:gd name="connsiteX7" fmla="*/ 0 w 923090"/>
                <a:gd name="connsiteY7" fmla="*/ 90000 h 180000"/>
                <a:gd name="connsiteX0" fmla="*/ 0 w 936187"/>
                <a:gd name="connsiteY0" fmla="*/ 90000 h 180000"/>
                <a:gd name="connsiteX1" fmla="*/ 90000 w 936187"/>
                <a:gd name="connsiteY1" fmla="*/ 0 h 180000"/>
                <a:gd name="connsiteX2" fmla="*/ 90000 w 936187"/>
                <a:gd name="connsiteY2" fmla="*/ 45000 h 180000"/>
                <a:gd name="connsiteX3" fmla="*/ 900000 w 936187"/>
                <a:gd name="connsiteY3" fmla="*/ 45000 h 180000"/>
                <a:gd name="connsiteX4" fmla="*/ 900000 w 936187"/>
                <a:gd name="connsiteY4" fmla="*/ 135000 h 180000"/>
                <a:gd name="connsiteX5" fmla="*/ 90000 w 936187"/>
                <a:gd name="connsiteY5" fmla="*/ 135000 h 180000"/>
                <a:gd name="connsiteX6" fmla="*/ 90000 w 936187"/>
                <a:gd name="connsiteY6" fmla="*/ 180000 h 180000"/>
                <a:gd name="connsiteX7" fmla="*/ 0 w 93618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83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7837" y="72130"/>
                    <a:pt x="933718" y="115778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2" name="자유형 71"/>
            <p:cNvSpPr/>
            <p:nvPr/>
          </p:nvSpPr>
          <p:spPr bwMode="auto">
            <a:xfrm rot="16200000" flipH="1">
              <a:off x="7337534" y="4342835"/>
              <a:ext cx="638335" cy="117097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47625"/>
                <a:gd name="connsiteY0" fmla="*/ 90000 h 180000"/>
                <a:gd name="connsiteX1" fmla="*/ 90000 w 947625"/>
                <a:gd name="connsiteY1" fmla="*/ 0 h 180000"/>
                <a:gd name="connsiteX2" fmla="*/ 90000 w 947625"/>
                <a:gd name="connsiteY2" fmla="*/ 45000 h 180000"/>
                <a:gd name="connsiteX3" fmla="*/ 900000 w 947625"/>
                <a:gd name="connsiteY3" fmla="*/ 45000 h 180000"/>
                <a:gd name="connsiteX4" fmla="*/ 900000 w 947625"/>
                <a:gd name="connsiteY4" fmla="*/ 135000 h 180000"/>
                <a:gd name="connsiteX5" fmla="*/ 90000 w 947625"/>
                <a:gd name="connsiteY5" fmla="*/ 135000 h 180000"/>
                <a:gd name="connsiteX6" fmla="*/ 90000 w 947625"/>
                <a:gd name="connsiteY6" fmla="*/ 180000 h 180000"/>
                <a:gd name="connsiteX7" fmla="*/ 0 w 947625"/>
                <a:gd name="connsiteY7" fmla="*/ 90000 h 180000"/>
                <a:gd name="connsiteX0" fmla="*/ 0 w 971441"/>
                <a:gd name="connsiteY0" fmla="*/ 90000 h 180000"/>
                <a:gd name="connsiteX1" fmla="*/ 90000 w 971441"/>
                <a:gd name="connsiteY1" fmla="*/ 0 h 180000"/>
                <a:gd name="connsiteX2" fmla="*/ 90000 w 971441"/>
                <a:gd name="connsiteY2" fmla="*/ 45000 h 180000"/>
                <a:gd name="connsiteX3" fmla="*/ 900000 w 971441"/>
                <a:gd name="connsiteY3" fmla="*/ 45000 h 180000"/>
                <a:gd name="connsiteX4" fmla="*/ 900000 w 971441"/>
                <a:gd name="connsiteY4" fmla="*/ 135000 h 180000"/>
                <a:gd name="connsiteX5" fmla="*/ 90000 w 971441"/>
                <a:gd name="connsiteY5" fmla="*/ 135000 h 180000"/>
                <a:gd name="connsiteX6" fmla="*/ 90000 w 971441"/>
                <a:gd name="connsiteY6" fmla="*/ 180000 h 180000"/>
                <a:gd name="connsiteX7" fmla="*/ 0 w 971441"/>
                <a:gd name="connsiteY7" fmla="*/ 90000 h 180000"/>
                <a:gd name="connsiteX0" fmla="*/ 0 w 976207"/>
                <a:gd name="connsiteY0" fmla="*/ 90000 h 180000"/>
                <a:gd name="connsiteX1" fmla="*/ 90000 w 976207"/>
                <a:gd name="connsiteY1" fmla="*/ 0 h 180000"/>
                <a:gd name="connsiteX2" fmla="*/ 90000 w 976207"/>
                <a:gd name="connsiteY2" fmla="*/ 45000 h 180000"/>
                <a:gd name="connsiteX3" fmla="*/ 900000 w 976207"/>
                <a:gd name="connsiteY3" fmla="*/ 45000 h 180000"/>
                <a:gd name="connsiteX4" fmla="*/ 900000 w 976207"/>
                <a:gd name="connsiteY4" fmla="*/ 135000 h 180000"/>
                <a:gd name="connsiteX5" fmla="*/ 90000 w 976207"/>
                <a:gd name="connsiteY5" fmla="*/ 135000 h 180000"/>
                <a:gd name="connsiteX6" fmla="*/ 90000 w 976207"/>
                <a:gd name="connsiteY6" fmla="*/ 180000 h 180000"/>
                <a:gd name="connsiteX7" fmla="*/ 0 w 97620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20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76207" y="94050"/>
                    <a:pt x="900000" y="105000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자유형 72"/>
            <p:cNvSpPr/>
            <p:nvPr/>
          </p:nvSpPr>
          <p:spPr bwMode="auto">
            <a:xfrm rot="1800000" flipH="1">
              <a:off x="7607479" y="4776509"/>
              <a:ext cx="614501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37058"/>
                <a:gd name="connsiteY0" fmla="*/ 90000 h 180000"/>
                <a:gd name="connsiteX1" fmla="*/ 90000 w 937058"/>
                <a:gd name="connsiteY1" fmla="*/ 0 h 180000"/>
                <a:gd name="connsiteX2" fmla="*/ 90000 w 937058"/>
                <a:gd name="connsiteY2" fmla="*/ 45000 h 180000"/>
                <a:gd name="connsiteX3" fmla="*/ 900000 w 937058"/>
                <a:gd name="connsiteY3" fmla="*/ 45000 h 180000"/>
                <a:gd name="connsiteX4" fmla="*/ 900000 w 937058"/>
                <a:gd name="connsiteY4" fmla="*/ 135000 h 180000"/>
                <a:gd name="connsiteX5" fmla="*/ 90000 w 937058"/>
                <a:gd name="connsiteY5" fmla="*/ 135000 h 180000"/>
                <a:gd name="connsiteX6" fmla="*/ 90000 w 937058"/>
                <a:gd name="connsiteY6" fmla="*/ 180000 h 180000"/>
                <a:gd name="connsiteX7" fmla="*/ 0 w 937058"/>
                <a:gd name="connsiteY7" fmla="*/ 90000 h 180000"/>
                <a:gd name="connsiteX0" fmla="*/ 0 w 941096"/>
                <a:gd name="connsiteY0" fmla="*/ 90000 h 180000"/>
                <a:gd name="connsiteX1" fmla="*/ 90000 w 941096"/>
                <a:gd name="connsiteY1" fmla="*/ 0 h 180000"/>
                <a:gd name="connsiteX2" fmla="*/ 90000 w 941096"/>
                <a:gd name="connsiteY2" fmla="*/ 45000 h 180000"/>
                <a:gd name="connsiteX3" fmla="*/ 900000 w 941096"/>
                <a:gd name="connsiteY3" fmla="*/ 45000 h 180000"/>
                <a:gd name="connsiteX4" fmla="*/ 900000 w 941096"/>
                <a:gd name="connsiteY4" fmla="*/ 135000 h 180000"/>
                <a:gd name="connsiteX5" fmla="*/ 90000 w 941096"/>
                <a:gd name="connsiteY5" fmla="*/ 135000 h 180000"/>
                <a:gd name="connsiteX6" fmla="*/ 90000 w 941096"/>
                <a:gd name="connsiteY6" fmla="*/ 180000 h 180000"/>
                <a:gd name="connsiteX7" fmla="*/ 0 w 941096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096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1096" y="65731"/>
                    <a:pt x="937058" y="74152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0388270" y="4747857"/>
            <a:ext cx="116542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sp>
        <p:nvSpPr>
          <p:cNvPr id="75" name="직사각형 74"/>
          <p:cNvSpPr/>
          <p:nvPr/>
        </p:nvSpPr>
        <p:spPr>
          <a:xfrm>
            <a:off x="5145807" y="4629874"/>
            <a:ext cx="4358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선택 한 뒤 모델 복제를 위해 기준으로 잡을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축을 선택하면 복제가 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613211" y="4629874"/>
            <a:ext cx="4364403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대칭하기 도구를 사용하여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 또는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3CD09E1B-CB56-40C0-9AE8-911B26AB04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3211" y="1536350"/>
            <a:ext cx="285750" cy="295275"/>
          </a:xfrm>
          <a:prstGeom prst="rect">
            <a:avLst/>
          </a:prstGeom>
        </p:spPr>
      </p:pic>
      <p:sp>
        <p:nvSpPr>
          <p:cNvPr id="10" name="제목 9">
            <a:extLst>
              <a:ext uri="{FF2B5EF4-FFF2-40B4-BE49-F238E27FC236}">
                <a16:creationId xmlns:a16="http://schemas.microsoft.com/office/drawing/2014/main" id="{CE0E1525-32E7-472B-82B6-DBD1D2633E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025204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제어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6623880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22848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부제목 2"/>
          <p:cNvSpPr txBox="1">
            <a:spLocks/>
          </p:cNvSpPr>
          <p:nvPr/>
        </p:nvSpPr>
        <p:spPr>
          <a:xfrm>
            <a:off x="1122304" y="1536349"/>
            <a:ext cx="4345099" cy="714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만들기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임시로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 덩어리로 묶음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2" y="2530378"/>
            <a:ext cx="1541409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98" y="2530378"/>
            <a:ext cx="1541409" cy="144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25" y="2530378"/>
            <a:ext cx="1541409" cy="144000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21" y="2530378"/>
            <a:ext cx="1541409" cy="1440000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47" y="2530378"/>
            <a:ext cx="1541409" cy="1440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63" y="2530378"/>
            <a:ext cx="1541409" cy="1440000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2571426" y="2613689"/>
            <a:ext cx="1190346" cy="1159658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419091" y="3970378"/>
            <a:ext cx="19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하나로 묶을 객체 준비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2177686" y="3970378"/>
            <a:ext cx="19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4214925" y="3970378"/>
            <a:ext cx="153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상태 확인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0352076" y="3970378"/>
            <a:ext cx="153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 확인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6754348" y="3970378"/>
            <a:ext cx="153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상태 확인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8545165" y="3970378"/>
            <a:ext cx="153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해제 할 그룹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846" y="3441854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꺾인 연결선 51"/>
          <p:cNvCxnSpPr>
            <a:stCxn id="51" idx="0"/>
          </p:cNvCxnSpPr>
          <p:nvPr/>
        </p:nvCxnSpPr>
        <p:spPr>
          <a:xfrm rot="16200000" flipV="1">
            <a:off x="9609559" y="3190934"/>
            <a:ext cx="212287" cy="289554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그림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083" y="3476578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직사각형 54"/>
          <p:cNvSpPr/>
          <p:nvPr/>
        </p:nvSpPr>
        <p:spPr>
          <a:xfrm>
            <a:off x="272894" y="4591402"/>
            <a:ext cx="57401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그룹은 합치기 도구와 다르게 개체를 임시로 한 덩어리로 묶는 도구다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하고자 하는 개체를                             </a:t>
            </a:r>
            <a:r>
              <a:rPr lang="ko-KR" altLang="en-US" sz="1400" err="1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으로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선택 후 버튼을 누른다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cxnSp>
        <p:nvCxnSpPr>
          <p:cNvPr id="56" name="직선 연결선 55"/>
          <p:cNvCxnSpPr/>
          <p:nvPr/>
        </p:nvCxnSpPr>
        <p:spPr>
          <a:xfrm>
            <a:off x="6144000" y="1517385"/>
            <a:ext cx="0" cy="446093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모서리가 둥근 직사각형 56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1117601" y="6161699"/>
            <a:ext cx="8153721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그룹은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A, B, C, D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여러 모델링을 한 개체로 합치지 않고 임시로 묶을 수 있는 도구이며 언제든지 해제 가능하다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9" name="모서리가 둥근 직사각형 58"/>
          <p:cNvSpPr/>
          <p:nvPr/>
        </p:nvSpPr>
        <p:spPr>
          <a:xfrm>
            <a:off x="2414298" y="5303078"/>
            <a:ext cx="522000" cy="360000"/>
          </a:xfrm>
          <a:prstGeom prst="roundRect">
            <a:avLst>
              <a:gd name="adj" fmla="val 18325"/>
            </a:avLst>
          </a:prstGeom>
          <a:solidFill>
            <a:srgbClr val="F0F0F0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Ctrl</a:t>
            </a:r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0" name="덧셈 기호 59"/>
          <p:cNvSpPr/>
          <p:nvPr/>
        </p:nvSpPr>
        <p:spPr>
          <a:xfrm>
            <a:off x="2934854" y="5303078"/>
            <a:ext cx="360000" cy="360000"/>
          </a:xfrm>
          <a:prstGeom prst="mathPlus">
            <a:avLst>
              <a:gd name="adj1" fmla="val 1025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854" y="5267717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직사각형 65"/>
          <p:cNvSpPr/>
          <p:nvPr/>
        </p:nvSpPr>
        <p:spPr>
          <a:xfrm>
            <a:off x="6318172" y="4612823"/>
            <a:ext cx="57401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해제는 선택한 그룹을 다시 각자 개체로 풀어버리는 도구다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 하고자 하는 그룹을 선택 후 버튼을 누른다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77" name="부제목 2"/>
          <p:cNvSpPr txBox="1">
            <a:spLocks/>
          </p:cNvSpPr>
          <p:nvPr/>
        </p:nvSpPr>
        <p:spPr>
          <a:xfrm>
            <a:off x="7105071" y="1536349"/>
            <a:ext cx="4257405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 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개체의 그룹을 해제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926378" y="295693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1472709" y="300504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1117600" y="3386797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4588011" y="3075679"/>
            <a:ext cx="835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3281461" y="301447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2926352" y="3396227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7105071" y="3075679"/>
            <a:ext cx="835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2760526" y="295693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11179695" y="3014474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10824586" y="3396227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10660224" y="2956939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8903385" y="3075679"/>
            <a:ext cx="835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A4401DF5-ADA4-42F4-9F34-D776DDDD4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973" y="1543512"/>
            <a:ext cx="285750" cy="28575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FC9B143F-9E21-44F1-B1CD-71EF6210A9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9714" y="1555283"/>
            <a:ext cx="285750" cy="285750"/>
          </a:xfrm>
          <a:prstGeom prst="rect">
            <a:avLst/>
          </a:prstGeom>
        </p:spPr>
      </p:pic>
      <p:sp>
        <p:nvSpPr>
          <p:cNvPr id="10" name="제목 9">
            <a:extLst>
              <a:ext uri="{FF2B5EF4-FFF2-40B4-BE49-F238E27FC236}">
                <a16:creationId xmlns:a16="http://schemas.microsoft.com/office/drawing/2014/main" id="{160663C5-259B-4398-8292-422B72175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078265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제어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538361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부제목 2"/>
          <p:cNvSpPr txBox="1">
            <a:spLocks/>
          </p:cNvSpPr>
          <p:nvPr/>
        </p:nvSpPr>
        <p:spPr>
          <a:xfrm>
            <a:off x="888954" y="1536349"/>
            <a:ext cx="6838691" cy="34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 해제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개체의 모든 그룹을 해제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38" y="2489867"/>
            <a:ext cx="1541409" cy="14400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827" y="2489867"/>
            <a:ext cx="1541409" cy="1440000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00" y="2489867"/>
            <a:ext cx="1541409" cy="1440000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>
          <a:xfrm>
            <a:off x="3338574" y="3929867"/>
            <a:ext cx="19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다수의 그룹을 준비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5917588" y="3929867"/>
            <a:ext cx="19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해제 할 그룹 선택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7954827" y="3929867"/>
            <a:ext cx="153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 확인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2871059" y="2660071"/>
            <a:ext cx="1178592" cy="71889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2503863" y="4572312"/>
            <a:ext cx="6986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하위 그룹까지 해제하기는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 이상의 그룹을 한꺼번에 풀어버리는 도구다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 해제 하고자 하는 다수의 그룹을 선택 후 버튼을 누른다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9" name="모서리가 둥근 직사각형 68"/>
          <p:cNvSpPr/>
          <p:nvPr/>
        </p:nvSpPr>
        <p:spPr>
          <a:xfrm>
            <a:off x="1117601" y="6161699"/>
            <a:ext cx="8153721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그룹은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A, B, C, D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여러 모델링을 한 개체로 합치지 않고 임시로 묶을 수 있는 도구이며 언제든지 해제 가능하다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75" name="직사각형 74"/>
          <p:cNvSpPr/>
          <p:nvPr/>
        </p:nvSpPr>
        <p:spPr>
          <a:xfrm>
            <a:off x="3220546" y="2865901"/>
            <a:ext cx="545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6555162" y="2905576"/>
            <a:ext cx="801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(AB + 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73" y="2489867"/>
            <a:ext cx="1541409" cy="1440000"/>
          </a:xfrm>
          <a:prstGeom prst="rect">
            <a:avLst/>
          </a:prstGeom>
        </p:spPr>
      </p:pic>
      <p:sp>
        <p:nvSpPr>
          <p:cNvPr id="81" name="직사각형 80"/>
          <p:cNvSpPr/>
          <p:nvPr/>
        </p:nvSpPr>
        <p:spPr>
          <a:xfrm>
            <a:off x="4791996" y="3077339"/>
            <a:ext cx="625475" cy="644525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4879454" y="3346286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(C)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6384156" y="2660070"/>
            <a:ext cx="1178592" cy="1119065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011" y="3421166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꺾인 연결선 51"/>
          <p:cNvCxnSpPr>
            <a:stCxn id="51" idx="0"/>
            <a:endCxn id="85" idx="3"/>
          </p:cNvCxnSpPr>
          <p:nvPr/>
        </p:nvCxnSpPr>
        <p:spPr>
          <a:xfrm rot="16200000" flipV="1">
            <a:off x="7544415" y="3237937"/>
            <a:ext cx="201563" cy="164896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래픽 5">
            <a:extLst>
              <a:ext uri="{FF2B5EF4-FFF2-40B4-BE49-F238E27FC236}">
                <a16:creationId xmlns:a16="http://schemas.microsoft.com/office/drawing/2014/main" id="{8F4FCB15-FA08-4E4E-8DA7-47F293C81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020" y="1559229"/>
            <a:ext cx="295275" cy="295275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43BEE547-5CC8-425D-ABAE-8170791A9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904964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36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1024292" y="1536349"/>
            <a:ext cx="782629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정렬하기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다중 선택된 모델들을 가로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높이의 방향으로 중앙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외곽으로 정렬 하는 도구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537369" y="5089767"/>
            <a:ext cx="855316" cy="615200"/>
            <a:chOff x="7092460" y="4082216"/>
            <a:chExt cx="1129520" cy="812426"/>
          </a:xfrm>
        </p:grpSpPr>
        <p:sp>
          <p:nvSpPr>
            <p:cNvPr id="10" name="자유형 9"/>
            <p:cNvSpPr/>
            <p:nvPr/>
          </p:nvSpPr>
          <p:spPr bwMode="auto">
            <a:xfrm rot="9000000" flipH="1">
              <a:off x="7092460" y="4775472"/>
              <a:ext cx="619682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23090"/>
                <a:gd name="connsiteY0" fmla="*/ 90000 h 180000"/>
                <a:gd name="connsiteX1" fmla="*/ 90000 w 923090"/>
                <a:gd name="connsiteY1" fmla="*/ 0 h 180000"/>
                <a:gd name="connsiteX2" fmla="*/ 90000 w 923090"/>
                <a:gd name="connsiteY2" fmla="*/ 45000 h 180000"/>
                <a:gd name="connsiteX3" fmla="*/ 900000 w 923090"/>
                <a:gd name="connsiteY3" fmla="*/ 45000 h 180000"/>
                <a:gd name="connsiteX4" fmla="*/ 900000 w 923090"/>
                <a:gd name="connsiteY4" fmla="*/ 135000 h 180000"/>
                <a:gd name="connsiteX5" fmla="*/ 90000 w 923090"/>
                <a:gd name="connsiteY5" fmla="*/ 135000 h 180000"/>
                <a:gd name="connsiteX6" fmla="*/ 90000 w 923090"/>
                <a:gd name="connsiteY6" fmla="*/ 180000 h 180000"/>
                <a:gd name="connsiteX7" fmla="*/ 0 w 923090"/>
                <a:gd name="connsiteY7" fmla="*/ 90000 h 180000"/>
                <a:gd name="connsiteX0" fmla="*/ 0 w 936187"/>
                <a:gd name="connsiteY0" fmla="*/ 90000 h 180000"/>
                <a:gd name="connsiteX1" fmla="*/ 90000 w 936187"/>
                <a:gd name="connsiteY1" fmla="*/ 0 h 180000"/>
                <a:gd name="connsiteX2" fmla="*/ 90000 w 936187"/>
                <a:gd name="connsiteY2" fmla="*/ 45000 h 180000"/>
                <a:gd name="connsiteX3" fmla="*/ 900000 w 936187"/>
                <a:gd name="connsiteY3" fmla="*/ 45000 h 180000"/>
                <a:gd name="connsiteX4" fmla="*/ 900000 w 936187"/>
                <a:gd name="connsiteY4" fmla="*/ 135000 h 180000"/>
                <a:gd name="connsiteX5" fmla="*/ 90000 w 936187"/>
                <a:gd name="connsiteY5" fmla="*/ 135000 h 180000"/>
                <a:gd name="connsiteX6" fmla="*/ 90000 w 936187"/>
                <a:gd name="connsiteY6" fmla="*/ 180000 h 180000"/>
                <a:gd name="connsiteX7" fmla="*/ 0 w 93618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83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7837" y="72130"/>
                    <a:pt x="933718" y="115778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" name="자유형 11"/>
            <p:cNvSpPr/>
            <p:nvPr/>
          </p:nvSpPr>
          <p:spPr bwMode="auto">
            <a:xfrm rot="16200000" flipH="1">
              <a:off x="7337534" y="4342835"/>
              <a:ext cx="638335" cy="117097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47625"/>
                <a:gd name="connsiteY0" fmla="*/ 90000 h 180000"/>
                <a:gd name="connsiteX1" fmla="*/ 90000 w 947625"/>
                <a:gd name="connsiteY1" fmla="*/ 0 h 180000"/>
                <a:gd name="connsiteX2" fmla="*/ 90000 w 947625"/>
                <a:gd name="connsiteY2" fmla="*/ 45000 h 180000"/>
                <a:gd name="connsiteX3" fmla="*/ 900000 w 947625"/>
                <a:gd name="connsiteY3" fmla="*/ 45000 h 180000"/>
                <a:gd name="connsiteX4" fmla="*/ 900000 w 947625"/>
                <a:gd name="connsiteY4" fmla="*/ 135000 h 180000"/>
                <a:gd name="connsiteX5" fmla="*/ 90000 w 947625"/>
                <a:gd name="connsiteY5" fmla="*/ 135000 h 180000"/>
                <a:gd name="connsiteX6" fmla="*/ 90000 w 947625"/>
                <a:gd name="connsiteY6" fmla="*/ 180000 h 180000"/>
                <a:gd name="connsiteX7" fmla="*/ 0 w 947625"/>
                <a:gd name="connsiteY7" fmla="*/ 90000 h 180000"/>
                <a:gd name="connsiteX0" fmla="*/ 0 w 971441"/>
                <a:gd name="connsiteY0" fmla="*/ 90000 h 180000"/>
                <a:gd name="connsiteX1" fmla="*/ 90000 w 971441"/>
                <a:gd name="connsiteY1" fmla="*/ 0 h 180000"/>
                <a:gd name="connsiteX2" fmla="*/ 90000 w 971441"/>
                <a:gd name="connsiteY2" fmla="*/ 45000 h 180000"/>
                <a:gd name="connsiteX3" fmla="*/ 900000 w 971441"/>
                <a:gd name="connsiteY3" fmla="*/ 45000 h 180000"/>
                <a:gd name="connsiteX4" fmla="*/ 900000 w 971441"/>
                <a:gd name="connsiteY4" fmla="*/ 135000 h 180000"/>
                <a:gd name="connsiteX5" fmla="*/ 90000 w 971441"/>
                <a:gd name="connsiteY5" fmla="*/ 135000 h 180000"/>
                <a:gd name="connsiteX6" fmla="*/ 90000 w 971441"/>
                <a:gd name="connsiteY6" fmla="*/ 180000 h 180000"/>
                <a:gd name="connsiteX7" fmla="*/ 0 w 971441"/>
                <a:gd name="connsiteY7" fmla="*/ 90000 h 180000"/>
                <a:gd name="connsiteX0" fmla="*/ 0 w 976207"/>
                <a:gd name="connsiteY0" fmla="*/ 90000 h 180000"/>
                <a:gd name="connsiteX1" fmla="*/ 90000 w 976207"/>
                <a:gd name="connsiteY1" fmla="*/ 0 h 180000"/>
                <a:gd name="connsiteX2" fmla="*/ 90000 w 976207"/>
                <a:gd name="connsiteY2" fmla="*/ 45000 h 180000"/>
                <a:gd name="connsiteX3" fmla="*/ 900000 w 976207"/>
                <a:gd name="connsiteY3" fmla="*/ 45000 h 180000"/>
                <a:gd name="connsiteX4" fmla="*/ 900000 w 976207"/>
                <a:gd name="connsiteY4" fmla="*/ 135000 h 180000"/>
                <a:gd name="connsiteX5" fmla="*/ 90000 w 976207"/>
                <a:gd name="connsiteY5" fmla="*/ 135000 h 180000"/>
                <a:gd name="connsiteX6" fmla="*/ 90000 w 976207"/>
                <a:gd name="connsiteY6" fmla="*/ 180000 h 180000"/>
                <a:gd name="connsiteX7" fmla="*/ 0 w 97620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20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76207" y="94050"/>
                    <a:pt x="900000" y="105000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자유형 12"/>
            <p:cNvSpPr/>
            <p:nvPr/>
          </p:nvSpPr>
          <p:spPr bwMode="auto">
            <a:xfrm rot="1800000" flipH="1">
              <a:off x="7607479" y="4776509"/>
              <a:ext cx="614501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37058"/>
                <a:gd name="connsiteY0" fmla="*/ 90000 h 180000"/>
                <a:gd name="connsiteX1" fmla="*/ 90000 w 937058"/>
                <a:gd name="connsiteY1" fmla="*/ 0 h 180000"/>
                <a:gd name="connsiteX2" fmla="*/ 90000 w 937058"/>
                <a:gd name="connsiteY2" fmla="*/ 45000 h 180000"/>
                <a:gd name="connsiteX3" fmla="*/ 900000 w 937058"/>
                <a:gd name="connsiteY3" fmla="*/ 45000 h 180000"/>
                <a:gd name="connsiteX4" fmla="*/ 900000 w 937058"/>
                <a:gd name="connsiteY4" fmla="*/ 135000 h 180000"/>
                <a:gd name="connsiteX5" fmla="*/ 90000 w 937058"/>
                <a:gd name="connsiteY5" fmla="*/ 135000 h 180000"/>
                <a:gd name="connsiteX6" fmla="*/ 90000 w 937058"/>
                <a:gd name="connsiteY6" fmla="*/ 180000 h 180000"/>
                <a:gd name="connsiteX7" fmla="*/ 0 w 937058"/>
                <a:gd name="connsiteY7" fmla="*/ 90000 h 180000"/>
                <a:gd name="connsiteX0" fmla="*/ 0 w 941096"/>
                <a:gd name="connsiteY0" fmla="*/ 90000 h 180000"/>
                <a:gd name="connsiteX1" fmla="*/ 90000 w 941096"/>
                <a:gd name="connsiteY1" fmla="*/ 0 h 180000"/>
                <a:gd name="connsiteX2" fmla="*/ 90000 w 941096"/>
                <a:gd name="connsiteY2" fmla="*/ 45000 h 180000"/>
                <a:gd name="connsiteX3" fmla="*/ 900000 w 941096"/>
                <a:gd name="connsiteY3" fmla="*/ 45000 h 180000"/>
                <a:gd name="connsiteX4" fmla="*/ 900000 w 941096"/>
                <a:gd name="connsiteY4" fmla="*/ 135000 h 180000"/>
                <a:gd name="connsiteX5" fmla="*/ 90000 w 941096"/>
                <a:gd name="connsiteY5" fmla="*/ 135000 h 180000"/>
                <a:gd name="connsiteX6" fmla="*/ 90000 w 941096"/>
                <a:gd name="connsiteY6" fmla="*/ 180000 h 180000"/>
                <a:gd name="connsiteX7" fmla="*/ 0 w 941096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096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1096" y="65731"/>
                    <a:pt x="937058" y="74152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44" y="2575744"/>
            <a:ext cx="2075962" cy="14400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8" y="2575744"/>
            <a:ext cx="2335458" cy="1620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04" y="4337075"/>
            <a:ext cx="2335458" cy="162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00" y="2575744"/>
            <a:ext cx="2335458" cy="1620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60" y="4340792"/>
            <a:ext cx="2335458" cy="1620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1" y="2575744"/>
            <a:ext cx="2075962" cy="1440000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5985813" y="2118167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613211" y="2035421"/>
            <a:ext cx="52146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전 모델을 선택하여 정렬된 모델의 범위를 확인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174609" y="2035421"/>
            <a:ext cx="52146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핸들을 클릭하여 모델 위치를 정렬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8389772" y="3607113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72" y="3648733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꺾인 연결선 30"/>
          <p:cNvCxnSpPr>
            <a:stCxn id="30" idx="0"/>
            <a:endCxn id="29" idx="0"/>
          </p:cNvCxnSpPr>
          <p:nvPr/>
        </p:nvCxnSpPr>
        <p:spPr>
          <a:xfrm rot="16200000" flipV="1">
            <a:off x="8648192" y="3432120"/>
            <a:ext cx="41620" cy="391606"/>
          </a:xfrm>
          <a:prstGeom prst="bentConnector3">
            <a:avLst>
              <a:gd name="adj1" fmla="val 649255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9858439" y="3791716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7964" y="3715743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꺾인 연결선 37"/>
          <p:cNvCxnSpPr>
            <a:stCxn id="37" idx="0"/>
            <a:endCxn id="36" idx="0"/>
          </p:cNvCxnSpPr>
          <p:nvPr/>
        </p:nvCxnSpPr>
        <p:spPr>
          <a:xfrm rot="16200000" flipH="1" flipV="1">
            <a:off x="10218745" y="3438863"/>
            <a:ext cx="75973" cy="629731"/>
          </a:xfrm>
          <a:prstGeom prst="bentConnector3">
            <a:avLst>
              <a:gd name="adj1" fmla="val -300896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8174919" y="5257980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6488" y="5327673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꺾인 연결선 41"/>
          <p:cNvCxnSpPr>
            <a:stCxn id="41" idx="0"/>
            <a:endCxn id="40" idx="0"/>
          </p:cNvCxnSpPr>
          <p:nvPr/>
        </p:nvCxnSpPr>
        <p:spPr>
          <a:xfrm rot="5400000" flipH="1" flipV="1">
            <a:off x="7734387" y="4803715"/>
            <a:ext cx="69693" cy="978225"/>
          </a:xfrm>
          <a:prstGeom prst="bentConnector3">
            <a:avLst>
              <a:gd name="adj1" fmla="val 42801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7700219" y="5327673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5" name="꺾인 연결선 44"/>
          <p:cNvCxnSpPr>
            <a:stCxn id="41" idx="0"/>
            <a:endCxn id="44" idx="0"/>
          </p:cNvCxnSpPr>
          <p:nvPr/>
        </p:nvCxnSpPr>
        <p:spPr>
          <a:xfrm rot="5400000" flipH="1" flipV="1">
            <a:off x="7531883" y="5075911"/>
            <a:ext cx="12700" cy="503525"/>
          </a:xfrm>
          <a:prstGeom prst="bentConnector3">
            <a:avLst>
              <a:gd name="adj1" fmla="val 180000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/>
          <p:cNvSpPr/>
          <p:nvPr/>
        </p:nvSpPr>
        <p:spPr>
          <a:xfrm>
            <a:off x="10606969" y="5113202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6976" y="5264448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꺾인 연결선 49"/>
          <p:cNvCxnSpPr>
            <a:stCxn id="49" idx="0"/>
            <a:endCxn id="48" idx="0"/>
          </p:cNvCxnSpPr>
          <p:nvPr/>
        </p:nvCxnSpPr>
        <p:spPr>
          <a:xfrm rot="5400000" flipH="1" flipV="1">
            <a:off x="10124879" y="4698932"/>
            <a:ext cx="151246" cy="979787"/>
          </a:xfrm>
          <a:prstGeom prst="bentConnector3">
            <a:avLst>
              <a:gd name="adj1" fmla="val 251144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10144969" y="5163845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꺾인 연결선 51"/>
          <p:cNvCxnSpPr>
            <a:stCxn id="49" idx="0"/>
            <a:endCxn id="51" idx="0"/>
          </p:cNvCxnSpPr>
          <p:nvPr/>
        </p:nvCxnSpPr>
        <p:spPr>
          <a:xfrm rot="5400000" flipH="1" flipV="1">
            <a:off x="9919201" y="4955254"/>
            <a:ext cx="100603" cy="517787"/>
          </a:xfrm>
          <a:prstGeom prst="bentConnector3">
            <a:avLst>
              <a:gd name="adj1" fmla="val 327230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10716456" y="4767874"/>
            <a:ext cx="166853" cy="1393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9" name="꺾인 연결선 68"/>
          <p:cNvCxnSpPr>
            <a:stCxn id="49" idx="0"/>
            <a:endCxn id="68" idx="0"/>
          </p:cNvCxnSpPr>
          <p:nvPr/>
        </p:nvCxnSpPr>
        <p:spPr>
          <a:xfrm rot="5400000" flipH="1" flipV="1">
            <a:off x="10006959" y="4471524"/>
            <a:ext cx="496574" cy="1089274"/>
          </a:xfrm>
          <a:prstGeom prst="bentConnector3">
            <a:avLst>
              <a:gd name="adj1" fmla="val 146035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1024292" y="5485518"/>
            <a:ext cx="155484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/>
          <p:cNvSpPr/>
          <p:nvPr/>
        </p:nvSpPr>
        <p:spPr>
          <a:xfrm>
            <a:off x="897972" y="5359198"/>
            <a:ext cx="252640" cy="252640"/>
          </a:xfrm>
          <a:prstGeom prst="rect">
            <a:avLst/>
          </a:prstGeom>
          <a:solidFill>
            <a:srgbClr val="F05F7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2444732" y="5359198"/>
            <a:ext cx="252640" cy="252640"/>
          </a:xfrm>
          <a:prstGeom prst="rect">
            <a:avLst/>
          </a:prstGeom>
          <a:solidFill>
            <a:srgbClr val="F05F7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1675396" y="5359198"/>
            <a:ext cx="252640" cy="252640"/>
          </a:xfrm>
          <a:prstGeom prst="rect">
            <a:avLst/>
          </a:prstGeom>
          <a:solidFill>
            <a:srgbClr val="F05F7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759691" y="4015744"/>
            <a:ext cx="20759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선택 범위 확인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166931" y="5027075"/>
            <a:ext cx="116542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3363876" y="4015744"/>
            <a:ext cx="206673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미리 보기 가능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3128674" y="5955869"/>
            <a:ext cx="25371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폭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방향 조정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613211" y="4599401"/>
            <a:ext cx="52146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2)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핸들의 기능을 확인하여 작업 적용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83942" y="5955869"/>
            <a:ext cx="2644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좌측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중앙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우측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방향 작동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6882698" y="5955869"/>
            <a:ext cx="45065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방향의 핸들을 클릭하여 모델을 정렬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&gt;</a:t>
            </a: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C6648747-C304-4123-91B3-373133345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199" y="1449950"/>
            <a:ext cx="552450" cy="5524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5B95B99A-3434-4A6B-89D7-43403F76D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499714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1" y="6161699"/>
            <a:ext cx="7407153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평면의 경우 엉뚱한 면을 선택 했을 시 다시 클릭하여 허공을 클릭하면 처음 평면으로 돌아 온다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7" name="부제목 2"/>
          <p:cNvSpPr txBox="1">
            <a:spLocks/>
          </p:cNvSpPr>
          <p:nvPr/>
        </p:nvSpPr>
        <p:spPr>
          <a:xfrm>
            <a:off x="980125" y="1536349"/>
            <a:ext cx="5077292" cy="700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평면에 배치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작업 평면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바닥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바로 위에 위치 시킨다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74" y="2293262"/>
            <a:ext cx="2636819" cy="2444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0" y="2293262"/>
            <a:ext cx="2636819" cy="2444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35" y="2293262"/>
            <a:ext cx="2636819" cy="2444704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3837400" y="4843806"/>
            <a:ext cx="5046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 방향으로 공중에 떠 있는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개체를 선택 한 뒤 도형을 작업 평면에 배치           도구를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사용하면 개체가 작업 평면 격자로 이동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5343723" y="2429453"/>
            <a:ext cx="1204441" cy="1347612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523CEA79-E9CB-497E-A794-BBE8A48AE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3875" y="1440046"/>
            <a:ext cx="552450" cy="552450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02D4D769-30AC-48A1-8DF1-B0AB0A252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7793" y="5195367"/>
            <a:ext cx="552450" cy="552450"/>
          </a:xfrm>
          <a:prstGeom prst="rect">
            <a:avLst/>
          </a:prstGeom>
        </p:spPr>
      </p:pic>
      <p:sp>
        <p:nvSpPr>
          <p:cNvPr id="12" name="제목 11">
            <a:extLst>
              <a:ext uri="{FF2B5EF4-FFF2-40B4-BE49-F238E27FC236}">
                <a16:creationId xmlns:a16="http://schemas.microsoft.com/office/drawing/2014/main" id="{1AE4F134-4ED4-4807-8E41-1B3CB05A1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1304325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80124" y="1536350"/>
            <a:ext cx="8493754" cy="34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다른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선택하여 옮긴다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2" y="6161699"/>
            <a:ext cx="5572566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평면이 아닌 원형의 경우 원하는 위치에 배치되지 않을 수 있으니 주의 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70" y="4523619"/>
            <a:ext cx="1868239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85" y="2075466"/>
            <a:ext cx="1868239" cy="144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9" y="2075466"/>
            <a:ext cx="1868239" cy="144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70" y="2075466"/>
            <a:ext cx="1868239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84" y="4523619"/>
            <a:ext cx="1868239" cy="14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8" y="4523619"/>
            <a:ext cx="1868239" cy="1440000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5611809" y="2863787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296778" y="2954017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553002" y="5055008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073754" y="4999895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>
              <a:solidFill>
                <a:srgbClr val="F05F74"/>
              </a:solidFill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265" y="3028301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꺾인 연결선 41"/>
          <p:cNvCxnSpPr>
            <a:stCxn id="41" idx="0"/>
          </p:cNvCxnSpPr>
          <p:nvPr/>
        </p:nvCxnSpPr>
        <p:spPr>
          <a:xfrm rot="16200000" flipH="1" flipV="1">
            <a:off x="7908757" y="2777880"/>
            <a:ext cx="85721" cy="586561"/>
          </a:xfrm>
          <a:prstGeom prst="bentConnector4">
            <a:avLst>
              <a:gd name="adj1" fmla="val -266679"/>
              <a:gd name="adj2" fmla="val 63096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42"/>
          <p:cNvSpPr/>
          <p:nvPr/>
        </p:nvSpPr>
        <p:spPr>
          <a:xfrm>
            <a:off x="586476" y="2564652"/>
            <a:ext cx="32100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모델링에서 붙이고자 하는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 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부분을 자석 도구         를 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사용하여 옮겨 붙일 수 있다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면과 면끼리 붙게 되기 때문에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면을 화면 회전을 통하여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정확하게 선택해야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6681" y="533380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꺾인 연결선 46"/>
          <p:cNvCxnSpPr>
            <a:stCxn id="46" idx="0"/>
          </p:cNvCxnSpPr>
          <p:nvPr/>
        </p:nvCxnSpPr>
        <p:spPr>
          <a:xfrm rot="16200000" flipV="1">
            <a:off x="7769335" y="4912825"/>
            <a:ext cx="172959" cy="669001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그림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626" y="5443370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꺾인 연결선 48"/>
          <p:cNvCxnSpPr>
            <a:stCxn id="48" idx="0"/>
          </p:cNvCxnSpPr>
          <p:nvPr/>
        </p:nvCxnSpPr>
        <p:spPr>
          <a:xfrm rot="5400000" flipH="1" flipV="1">
            <a:off x="4997929" y="4839150"/>
            <a:ext cx="240550" cy="967891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그림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724" y="3028301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꺾인 연결선 51"/>
          <p:cNvCxnSpPr>
            <a:stCxn id="51" idx="0"/>
          </p:cNvCxnSpPr>
          <p:nvPr/>
        </p:nvCxnSpPr>
        <p:spPr>
          <a:xfrm rot="16200000" flipH="1">
            <a:off x="5096802" y="2528856"/>
            <a:ext cx="12490" cy="1011381"/>
          </a:xfrm>
          <a:prstGeom prst="bentConnector4">
            <a:avLst>
              <a:gd name="adj1" fmla="val -1830264"/>
              <a:gd name="adj2" fmla="val 57595"/>
            </a:avLst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오른쪽 화살표 52"/>
          <p:cNvSpPr/>
          <p:nvPr/>
        </p:nvSpPr>
        <p:spPr>
          <a:xfrm>
            <a:off x="8647273" y="2601926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4" name="오른쪽 화살표 53"/>
          <p:cNvSpPr/>
          <p:nvPr/>
        </p:nvSpPr>
        <p:spPr>
          <a:xfrm>
            <a:off x="8647273" y="5130814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495809" y="3580699"/>
            <a:ext cx="370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옮길 면</a:t>
            </a:r>
            <a:r>
              <a:rPr lang="en-US" altLang="ko-KR" sz="12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먼저 선택 한 뒤 </a:t>
            </a:r>
            <a:r>
              <a:rPr lang="ko-KR" altLang="en-US" sz="16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붙일 면</a:t>
            </a:r>
            <a:r>
              <a:rPr lang="en-US" altLang="ko-KR" sz="12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선택하면 자동으로 옮겨진다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9260969" y="3604044"/>
            <a:ext cx="1868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중앙을 기준으로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옮겨진다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36" name="그래픽 35">
            <a:extLst>
              <a:ext uri="{FF2B5EF4-FFF2-40B4-BE49-F238E27FC236}">
                <a16:creationId xmlns:a16="http://schemas.microsoft.com/office/drawing/2014/main" id="{302EECDB-DCD4-4335-B242-4769C4009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9025" y="1440717"/>
            <a:ext cx="552450" cy="552450"/>
          </a:xfrm>
          <a:prstGeom prst="rect">
            <a:avLst/>
          </a:prstGeom>
        </p:spPr>
      </p:pic>
      <p:pic>
        <p:nvPicPr>
          <p:cNvPr id="40" name="그래픽 39">
            <a:extLst>
              <a:ext uri="{FF2B5EF4-FFF2-40B4-BE49-F238E27FC236}">
                <a16:creationId xmlns:a16="http://schemas.microsoft.com/office/drawing/2014/main" id="{BE8DB735-A8E4-4032-B44F-ED9659C9A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9561" y="2930395"/>
            <a:ext cx="552450" cy="552450"/>
          </a:xfrm>
          <a:prstGeom prst="rect">
            <a:avLst/>
          </a:prstGeom>
        </p:spPr>
      </p:pic>
      <p:sp>
        <p:nvSpPr>
          <p:cNvPr id="12" name="제목 11">
            <a:extLst>
              <a:ext uri="{FF2B5EF4-FFF2-40B4-BE49-F238E27FC236}">
                <a16:creationId xmlns:a16="http://schemas.microsoft.com/office/drawing/2014/main" id="{335CFF9D-AA09-4F40-A805-54A16D06F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1996221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2E1727-7144-4D5D-AC8E-5FF7DCCA8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54" y="2915983"/>
            <a:ext cx="2016019" cy="15824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8FEC51-684B-4E73-B98A-9DAFF8797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41" y="2898975"/>
            <a:ext cx="2016019" cy="1582467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1028700" y="1536350"/>
            <a:ext cx="8690349" cy="34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기본도형스냅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도형을 새로 불러올 때 다른 도형 위에 배치 가능한 스냅을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On/Off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1" y="6161699"/>
            <a:ext cx="6875845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 불러올 때만 사용 가능 하므로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실수로 배치를 잘못 했을 경우 다시 생성하면서 사용한다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5193132" y="3889175"/>
            <a:ext cx="382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341" y="390026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꺾인 연결선 41"/>
          <p:cNvCxnSpPr>
            <a:cxnSpLocks/>
            <a:stCxn id="41" idx="0"/>
          </p:cNvCxnSpPr>
          <p:nvPr/>
        </p:nvCxnSpPr>
        <p:spPr>
          <a:xfrm rot="16200000" flipV="1">
            <a:off x="8174743" y="3484033"/>
            <a:ext cx="234936" cy="597527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42"/>
          <p:cNvSpPr/>
          <p:nvPr/>
        </p:nvSpPr>
        <p:spPr>
          <a:xfrm>
            <a:off x="642163" y="3270235"/>
            <a:ext cx="3210020" cy="116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3D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모델링을 새로 만들 때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기존 배치된 도형 위 배치 가능하게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만드는 스냅기능이다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724" y="390026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꺾인 연결선 51"/>
          <p:cNvCxnSpPr>
            <a:cxnSpLocks/>
            <a:stCxn id="51" idx="0"/>
          </p:cNvCxnSpPr>
          <p:nvPr/>
        </p:nvCxnSpPr>
        <p:spPr>
          <a:xfrm rot="5400000" flipH="1" flipV="1">
            <a:off x="4710863" y="3454231"/>
            <a:ext cx="332528" cy="559541"/>
          </a:xfrm>
          <a:prstGeom prst="bentConnector2">
            <a:avLst/>
          </a:prstGeom>
          <a:ln w="12700">
            <a:solidFill>
              <a:srgbClr val="F05F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오른쪽 화살표 52"/>
          <p:cNvSpPr/>
          <p:nvPr/>
        </p:nvSpPr>
        <p:spPr>
          <a:xfrm>
            <a:off x="8993349" y="3473890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195841" y="4452663"/>
            <a:ext cx="3700440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 만드는 개체를</a:t>
            </a:r>
            <a:r>
              <a:rPr lang="en-US" altLang="ko-KR" sz="12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(A)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기존에 있는 개체</a:t>
            </a:r>
            <a:r>
              <a:rPr lang="en-US" altLang="ko-KR" sz="1200" dirty="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배치한다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9727124" y="4476008"/>
            <a:ext cx="1868239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중앙에 맞춰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개체가 배치되었다</a:t>
            </a:r>
            <a:r>
              <a:rPr lang="en-US" altLang="ko-KR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36" name="그래픽 35">
            <a:extLst>
              <a:ext uri="{FF2B5EF4-FFF2-40B4-BE49-F238E27FC236}">
                <a16:creationId xmlns:a16="http://schemas.microsoft.com/office/drawing/2014/main" id="{302EECDB-DCD4-4335-B242-4769C4009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025" y="1440717"/>
            <a:ext cx="552450" cy="552450"/>
          </a:xfrm>
          <a:prstGeom prst="rect">
            <a:avLst/>
          </a:prstGeom>
        </p:spPr>
      </p:pic>
      <p:sp>
        <p:nvSpPr>
          <p:cNvPr id="12" name="제목 11">
            <a:extLst>
              <a:ext uri="{FF2B5EF4-FFF2-40B4-BE49-F238E27FC236}">
                <a16:creationId xmlns:a16="http://schemas.microsoft.com/office/drawing/2014/main" id="{335CFF9D-AA09-4F40-A805-54A16D06F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8A9EDEF1-9749-4025-8F01-B0184F20874B}"/>
              </a:ext>
            </a:extLst>
          </p:cNvPr>
          <p:cNvSpPr/>
          <p:nvPr/>
        </p:nvSpPr>
        <p:spPr>
          <a:xfrm>
            <a:off x="5458720" y="3011136"/>
            <a:ext cx="447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(B)</a:t>
            </a:r>
            <a:endParaRPr lang="ko-KR" altLang="en-US" sz="1400" dirty="0">
              <a:solidFill>
                <a:srgbClr val="F05F74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D2C6AE4C-D05F-4DAC-9418-7892CDF2261A}"/>
              </a:ext>
            </a:extLst>
          </p:cNvPr>
          <p:cNvSpPr/>
          <p:nvPr/>
        </p:nvSpPr>
        <p:spPr>
          <a:xfrm>
            <a:off x="5978343" y="4452663"/>
            <a:ext cx="3700440" cy="79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만들어진 노란 점에 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개체를 놓는다</a:t>
            </a:r>
            <a:endParaRPr lang="en-US" altLang="ko-KR" sz="1600" dirty="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9F21F24-5F81-4633-BF53-495C22293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3964" y="2898975"/>
            <a:ext cx="2049741" cy="16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2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기본 조작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FF9B9B72-F083-473A-AA18-82D0C46DB3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1A62BF31-4E6B-4206-86CE-ECDFD93B8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8467" y="1257247"/>
            <a:ext cx="3399234" cy="3758097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A928BE4C-5953-4217-AFC0-3EF46901D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939" y="1257247"/>
            <a:ext cx="3718224" cy="4715067"/>
          </a:xfrm>
          <a:prstGeom prst="rect">
            <a:avLst/>
          </a:prstGeom>
        </p:spPr>
      </p:pic>
      <p:sp>
        <p:nvSpPr>
          <p:cNvPr id="53" name="모서리가 둥근 직사각형 127">
            <a:extLst>
              <a:ext uri="{FF2B5EF4-FFF2-40B4-BE49-F238E27FC236}">
                <a16:creationId xmlns:a16="http://schemas.microsoft.com/office/drawing/2014/main" id="{FC0631A7-CE75-431F-8702-CA688E065ED6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모서리가 둥근 직사각형 128">
            <a:extLst>
              <a:ext uri="{FF2B5EF4-FFF2-40B4-BE49-F238E27FC236}">
                <a16:creationId xmlns:a16="http://schemas.microsoft.com/office/drawing/2014/main" id="{988C4D11-9FE5-4412-B573-02346B0CB03B}"/>
              </a:ext>
            </a:extLst>
          </p:cNvPr>
          <p:cNvSpPr/>
          <p:nvPr/>
        </p:nvSpPr>
        <p:spPr>
          <a:xfrm>
            <a:off x="1117602" y="6161699"/>
            <a:ext cx="4692072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엔닷캐드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내 설정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(F6)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단축키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창을 눌러서 확인 할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409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615599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80125" y="1536350"/>
            <a:ext cx="4830366" cy="34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색칠하기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색상을 변경한다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6028253" y="1517385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2" y="6161699"/>
            <a:ext cx="6290196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평면의 위치가 마음에 들지 않을 경우 허공을 클릭하면 처음 평면으로 돌아 온다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4" name="부제목 2"/>
          <p:cNvSpPr txBox="1">
            <a:spLocks/>
          </p:cNvSpPr>
          <p:nvPr/>
        </p:nvSpPr>
        <p:spPr>
          <a:xfrm>
            <a:off x="6695220" y="1536350"/>
            <a:ext cx="5032922" cy="34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작업평면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기준 으로 격자를 옮긴다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49" y="4071260"/>
            <a:ext cx="1727729" cy="144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3" y="4071260"/>
            <a:ext cx="1727729" cy="144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32" y="4071260"/>
            <a:ext cx="1727729" cy="1440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48322" y="2255439"/>
            <a:ext cx="4178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색칠하기          도구를 사용 한 뒤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개체를 선택 한다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색상 팔레트에서 원하는 색상을 선택 한 뒤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OK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버튼을 눌러 적용시킨다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696960" y="2318234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95" y="4071260"/>
            <a:ext cx="1535070" cy="144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74" y="4071260"/>
            <a:ext cx="1535070" cy="14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54" y="4071260"/>
            <a:ext cx="1535070" cy="144000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614520" y="4631239"/>
            <a:ext cx="737824" cy="560008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1083295" y="4352081"/>
            <a:ext cx="178872" cy="83916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6941729" y="2255439"/>
            <a:ext cx="4178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작업평면 선택          도구를 사용 한 뒤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클릭하여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작업평면을 이동 시킨다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35" name="그래픽 34">
            <a:extLst>
              <a:ext uri="{FF2B5EF4-FFF2-40B4-BE49-F238E27FC236}">
                <a16:creationId xmlns:a16="http://schemas.microsoft.com/office/drawing/2014/main" id="{CB737908-A520-4D22-8925-1634D26AF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46016" y="1430643"/>
            <a:ext cx="552450" cy="552450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5D427255-0637-4832-A4F1-227A3D937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14520" y="2255439"/>
            <a:ext cx="552450" cy="55245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67F3ADED-5026-4C8C-AC65-9929ED866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724" y="1563993"/>
            <a:ext cx="285750" cy="28575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2FFB2EC4-5491-4FAF-9D44-E95A65C9EC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9280" y="2366796"/>
            <a:ext cx="285750" cy="285750"/>
          </a:xfrm>
          <a:prstGeom prst="rect">
            <a:avLst/>
          </a:prstGeom>
        </p:spPr>
      </p:pic>
      <p:sp>
        <p:nvSpPr>
          <p:cNvPr id="13" name="제목 12">
            <a:extLst>
              <a:ext uri="{FF2B5EF4-FFF2-40B4-BE49-F238E27FC236}">
                <a16:creationId xmlns:a16="http://schemas.microsoft.com/office/drawing/2014/main" id="{53993B4F-4B23-4307-A6A7-DBB41C02B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984376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/>
          <a:lstStyle/>
          <a:p>
            <a:pPr marL="0" indent="0">
              <a:buNone/>
            </a:pPr>
            <a:r>
              <a:rPr lang="ko-KR" altLang="en-US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6622961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88378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부제목 2"/>
          <p:cNvSpPr txBox="1">
            <a:spLocks/>
          </p:cNvSpPr>
          <p:nvPr/>
        </p:nvSpPr>
        <p:spPr>
          <a:xfrm>
            <a:off x="951814" y="1536349"/>
            <a:ext cx="4292419" cy="714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불투명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색상을 불투명하게 변경한다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117602" y="6161699"/>
            <a:ext cx="469288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여러 개체를 겹쳐서 작업 할 경우 원활한 작업을 위해 사용한다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4" name="부제목 2"/>
          <p:cNvSpPr txBox="1">
            <a:spLocks/>
          </p:cNvSpPr>
          <p:nvPr/>
        </p:nvSpPr>
        <p:spPr>
          <a:xfrm>
            <a:off x="7086397" y="1536349"/>
            <a:ext cx="4292419" cy="714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투명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색상을 투명하게 변경한다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95" y="2491070"/>
            <a:ext cx="2122560" cy="1980000"/>
          </a:xfrm>
          <a:prstGeom prst="rect">
            <a:avLst/>
          </a:prstGeom>
        </p:spPr>
      </p:pic>
      <p:cxnSp>
        <p:nvCxnSpPr>
          <p:cNvPr id="41" name="직선 연결선 40"/>
          <p:cNvCxnSpPr/>
          <p:nvPr/>
        </p:nvCxnSpPr>
        <p:spPr>
          <a:xfrm>
            <a:off x="6028253" y="1517385"/>
            <a:ext cx="0" cy="413794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그림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40" y="2491070"/>
            <a:ext cx="2122560" cy="1980000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5" y="2491070"/>
            <a:ext cx="2122560" cy="1980000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10" y="2491070"/>
            <a:ext cx="2122560" cy="1980000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348258" y="4752171"/>
            <a:ext cx="5320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투명하게 된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 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불투명하게 보기         </a:t>
            </a:r>
            <a:r>
              <a:rPr lang="ko-KR" altLang="en-US" sz="1600" err="1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적용 하면 불투명하게 색상이 바뀐다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0" name="모서리가 둥근 직사각형 49"/>
          <p:cNvSpPr/>
          <p:nvPr/>
        </p:nvSpPr>
        <p:spPr>
          <a:xfrm>
            <a:off x="1867880" y="5198799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451209" y="4752171"/>
            <a:ext cx="5320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불투명하게 된 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 하여</a:t>
            </a:r>
            <a:endParaRPr lang="en-US" altLang="ko-KR" sz="16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투명하게 보기         </a:t>
            </a:r>
            <a:r>
              <a:rPr lang="ko-KR" altLang="en-US" sz="1600" err="1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</a:t>
            </a:r>
            <a:r>
              <a:rPr lang="ko-KR" altLang="en-US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적용 하면 투명하게 색상이 바뀐다</a:t>
            </a:r>
            <a:r>
              <a: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5" name="모서리가 둥근 직사각형 54"/>
          <p:cNvSpPr/>
          <p:nvPr/>
        </p:nvSpPr>
        <p:spPr>
          <a:xfrm>
            <a:off x="7973528" y="5198799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오른쪽 화살표 56"/>
          <p:cNvSpPr/>
          <p:nvPr/>
        </p:nvSpPr>
        <p:spPr>
          <a:xfrm>
            <a:off x="2820620" y="3289631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3" name="오른쪽 화살표 62"/>
          <p:cNvSpPr/>
          <p:nvPr/>
        </p:nvSpPr>
        <p:spPr>
          <a:xfrm>
            <a:off x="8953421" y="3289631"/>
            <a:ext cx="456922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0CE673A6-CE75-43D8-8809-9F791B324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0086" y="1554510"/>
            <a:ext cx="285750" cy="285750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0D1EBB13-4D59-4703-8F62-D39F6D550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1545" y="5244633"/>
            <a:ext cx="285750" cy="28575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DFF6285A-D10D-49C5-9E5C-02816CBF6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503" y="1563219"/>
            <a:ext cx="285750" cy="285750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AF010C5E-0DAB-49D0-890D-7B6951A9A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05005" y="5244633"/>
            <a:ext cx="285750" cy="285750"/>
          </a:xfrm>
          <a:prstGeom prst="rect">
            <a:avLst/>
          </a:prstGeom>
        </p:spPr>
      </p:pic>
      <p:sp>
        <p:nvSpPr>
          <p:cNvPr id="8" name="제목 7">
            <a:extLst>
              <a:ext uri="{FF2B5EF4-FFF2-40B4-BE49-F238E27FC236}">
                <a16:creationId xmlns:a16="http://schemas.microsoft.com/office/drawing/2014/main" id="{E6619D68-A8E3-461D-94E3-EC4A8DC645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2131354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기타 작업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42</a:t>
            </a:fld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0" t="7919" r="6470"/>
          <a:stretch/>
        </p:blipFill>
        <p:spPr>
          <a:xfrm>
            <a:off x="879566" y="2211921"/>
            <a:ext cx="6636970" cy="3714317"/>
          </a:xfrm>
          <a:prstGeom prst="rect">
            <a:avLst/>
          </a:prstGeom>
        </p:spPr>
      </p:pic>
      <p:sp>
        <p:nvSpPr>
          <p:cNvPr id="36" name="직사각형 35"/>
          <p:cNvSpPr/>
          <p:nvPr/>
        </p:nvSpPr>
        <p:spPr>
          <a:xfrm>
            <a:off x="4937126" y="3389398"/>
            <a:ext cx="547148" cy="550451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4761385" y="4023855"/>
            <a:ext cx="2311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격자의 큰 사각형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 10mm</a:t>
            </a:r>
          </a:p>
          <a:p>
            <a:pPr algn="ctr">
              <a:lnSpc>
                <a:spcPct val="150000"/>
              </a:lnSpc>
            </a:pPr>
            <a:r>
              <a:rPr lang="ko-KR" altLang="en-US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격자의 작은 사각형 </a:t>
            </a:r>
            <a:r>
              <a:rPr lang="en-US" altLang="ko-KR" sz="12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 1mm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6030711" y="3883886"/>
            <a:ext cx="55628" cy="5596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1117601" y="6161699"/>
            <a:ext cx="7407153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그리드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스냅과 각도 스냅을 끄기 상태로 작업할 경우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 기반의 정밀한 모델링이 어려울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49" name="부제목 2"/>
          <p:cNvSpPr txBox="1">
            <a:spLocks/>
          </p:cNvSpPr>
          <p:nvPr/>
        </p:nvSpPr>
        <p:spPr>
          <a:xfrm>
            <a:off x="617820" y="1341252"/>
            <a:ext cx="7906933" cy="377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스냅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화면 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개체를 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할 때 간격을 설정 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0" name="부제목 2"/>
          <p:cNvSpPr txBox="1">
            <a:spLocks/>
          </p:cNvSpPr>
          <p:nvPr/>
        </p:nvSpPr>
        <p:spPr>
          <a:xfrm>
            <a:off x="7850449" y="2144021"/>
            <a:ext cx="4025166" cy="1172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그리드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스냅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 하여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        도구를 사용하여 객체를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할 때의 간격을 조절 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값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1mm)</a:t>
            </a:r>
          </a:p>
        </p:txBody>
      </p:sp>
      <p:sp>
        <p:nvSpPr>
          <p:cNvPr id="54" name="부제목 2"/>
          <p:cNvSpPr txBox="1">
            <a:spLocks/>
          </p:cNvSpPr>
          <p:nvPr/>
        </p:nvSpPr>
        <p:spPr>
          <a:xfrm>
            <a:off x="7850449" y="3806947"/>
            <a:ext cx="4025166" cy="1172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스냅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2D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스케치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모델을 선택 하여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        도구를 사용하여 객체를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600">
                <a:solidFill>
                  <a:srgbClr val="F05F74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</a:p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할 때의 간격을 조절 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값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5º)</a:t>
            </a:r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EA224ABF-FEC6-40F6-AFBC-FEB9609F3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0518" y="2348096"/>
            <a:ext cx="552450" cy="552450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EBC09C9C-DA93-4984-8CAF-BFAE7A672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1809" y="4032564"/>
            <a:ext cx="552450" cy="552450"/>
          </a:xfrm>
          <a:prstGeom prst="rect">
            <a:avLst/>
          </a:prstGeom>
        </p:spPr>
      </p:pic>
      <p:sp>
        <p:nvSpPr>
          <p:cNvPr id="7" name="제목 6">
            <a:extLst>
              <a:ext uri="{FF2B5EF4-FFF2-40B4-BE49-F238E27FC236}">
                <a16:creationId xmlns:a16="http://schemas.microsoft.com/office/drawing/2014/main" id="{C7C5EA82-8BDC-401B-9DCB-6C65B8F30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9D7C107-8DA9-407B-8F67-15E714B00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019" y="5383314"/>
            <a:ext cx="16287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16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그림 64">
            <a:extLst>
              <a:ext uri="{FF2B5EF4-FFF2-40B4-BE49-F238E27FC236}">
                <a16:creationId xmlns:a16="http://schemas.microsoft.com/office/drawing/2014/main" id="{BFFDAD17-F083-451A-9788-CEA9268D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41" y="1977228"/>
            <a:ext cx="2367944" cy="4071042"/>
          </a:xfrm>
          <a:prstGeom prst="rect">
            <a:avLst/>
          </a:prstGeom>
        </p:spPr>
      </p:pic>
      <p:sp>
        <p:nvSpPr>
          <p:cNvPr id="30" name="모서리가 둥근 직사각형 66">
            <a:extLst>
              <a:ext uri="{FF2B5EF4-FFF2-40B4-BE49-F238E27FC236}">
                <a16:creationId xmlns:a16="http://schemas.microsoft.com/office/drawing/2014/main" id="{601F684B-7F62-4101-9AD2-29DD09101DF5}"/>
              </a:ext>
            </a:extLst>
          </p:cNvPr>
          <p:cNvSpPr/>
          <p:nvPr/>
        </p:nvSpPr>
        <p:spPr>
          <a:xfrm>
            <a:off x="613212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43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982430" y="1536349"/>
            <a:ext cx="635748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속성 창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On/Off 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속성 메뉴를 열어 다양한 정보를 볼 수 있음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4025518" y="2079857"/>
            <a:ext cx="641182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입력된 수치 만큼 모델의 위치를 좌표에 맞추어 이동 가능 하다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4025519" y="2574526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입력된 수치 만큼 모델을 회전 할 수 있다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279393" y="2639245"/>
            <a:ext cx="2157668" cy="50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279393" y="3216762"/>
            <a:ext cx="2157668" cy="50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279393" y="3759423"/>
            <a:ext cx="2157668" cy="106258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279393" y="4866006"/>
            <a:ext cx="2157668" cy="551873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4025518" y="3069195"/>
            <a:ext cx="669093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크기 비율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입력된 수치 만큼 모델의 크기를 조절 가능 하다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.(X/Y/Z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축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전체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7339914" y="3975805"/>
            <a:ext cx="4342931" cy="2248648"/>
            <a:chOff x="5183922" y="3891776"/>
            <a:chExt cx="4342931" cy="2248648"/>
          </a:xfrm>
        </p:grpSpPr>
        <p:grpSp>
          <p:nvGrpSpPr>
            <p:cNvPr id="15" name="그룹 14"/>
            <p:cNvGrpSpPr/>
            <p:nvPr/>
          </p:nvGrpSpPr>
          <p:grpSpPr>
            <a:xfrm>
              <a:off x="5850147" y="4424894"/>
              <a:ext cx="3033475" cy="1715530"/>
              <a:chOff x="1692736" y="3047874"/>
              <a:chExt cx="2705262" cy="152991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9377" y="3324173"/>
                <a:ext cx="2383055" cy="1253617"/>
              </a:xfrm>
              <a:prstGeom prst="rect">
                <a:avLst/>
              </a:prstGeom>
            </p:spPr>
          </p:pic>
          <p:sp>
            <p:nvSpPr>
              <p:cNvPr id="17" name="자유형 16"/>
              <p:cNvSpPr/>
              <p:nvPr/>
            </p:nvSpPr>
            <p:spPr bwMode="auto">
              <a:xfrm rot="9449562" flipH="1">
                <a:off x="1692736" y="3783706"/>
                <a:ext cx="1098937" cy="118133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23090"/>
                  <a:gd name="connsiteY0" fmla="*/ 90000 h 180000"/>
                  <a:gd name="connsiteX1" fmla="*/ 90000 w 923090"/>
                  <a:gd name="connsiteY1" fmla="*/ 0 h 180000"/>
                  <a:gd name="connsiteX2" fmla="*/ 90000 w 923090"/>
                  <a:gd name="connsiteY2" fmla="*/ 45000 h 180000"/>
                  <a:gd name="connsiteX3" fmla="*/ 900000 w 923090"/>
                  <a:gd name="connsiteY3" fmla="*/ 45000 h 180000"/>
                  <a:gd name="connsiteX4" fmla="*/ 900000 w 923090"/>
                  <a:gd name="connsiteY4" fmla="*/ 135000 h 180000"/>
                  <a:gd name="connsiteX5" fmla="*/ 90000 w 923090"/>
                  <a:gd name="connsiteY5" fmla="*/ 135000 h 180000"/>
                  <a:gd name="connsiteX6" fmla="*/ 90000 w 923090"/>
                  <a:gd name="connsiteY6" fmla="*/ 180000 h 180000"/>
                  <a:gd name="connsiteX7" fmla="*/ 0 w 923090"/>
                  <a:gd name="connsiteY7" fmla="*/ 90000 h 180000"/>
                  <a:gd name="connsiteX0" fmla="*/ 0 w 936187"/>
                  <a:gd name="connsiteY0" fmla="*/ 90000 h 180000"/>
                  <a:gd name="connsiteX1" fmla="*/ 90000 w 936187"/>
                  <a:gd name="connsiteY1" fmla="*/ 0 h 180000"/>
                  <a:gd name="connsiteX2" fmla="*/ 90000 w 936187"/>
                  <a:gd name="connsiteY2" fmla="*/ 45000 h 180000"/>
                  <a:gd name="connsiteX3" fmla="*/ 900000 w 936187"/>
                  <a:gd name="connsiteY3" fmla="*/ 45000 h 180000"/>
                  <a:gd name="connsiteX4" fmla="*/ 900000 w 936187"/>
                  <a:gd name="connsiteY4" fmla="*/ 135000 h 180000"/>
                  <a:gd name="connsiteX5" fmla="*/ 90000 w 936187"/>
                  <a:gd name="connsiteY5" fmla="*/ 135000 h 180000"/>
                  <a:gd name="connsiteX6" fmla="*/ 90000 w 936187"/>
                  <a:gd name="connsiteY6" fmla="*/ 180000 h 180000"/>
                  <a:gd name="connsiteX7" fmla="*/ 0 w 936187"/>
                  <a:gd name="connsiteY7" fmla="*/ 90000 h 180000"/>
                  <a:gd name="connsiteX0" fmla="*/ 0 w 947837"/>
                  <a:gd name="connsiteY0" fmla="*/ 90000 h 180000"/>
                  <a:gd name="connsiteX1" fmla="*/ 90000 w 947837"/>
                  <a:gd name="connsiteY1" fmla="*/ 0 h 180000"/>
                  <a:gd name="connsiteX2" fmla="*/ 90000 w 947837"/>
                  <a:gd name="connsiteY2" fmla="*/ 45000 h 180000"/>
                  <a:gd name="connsiteX3" fmla="*/ 900000 w 947837"/>
                  <a:gd name="connsiteY3" fmla="*/ 45000 h 180000"/>
                  <a:gd name="connsiteX4" fmla="*/ 900000 w 947837"/>
                  <a:gd name="connsiteY4" fmla="*/ 135000 h 180000"/>
                  <a:gd name="connsiteX5" fmla="*/ 90000 w 947837"/>
                  <a:gd name="connsiteY5" fmla="*/ 135000 h 180000"/>
                  <a:gd name="connsiteX6" fmla="*/ 90000 w 947837"/>
                  <a:gd name="connsiteY6" fmla="*/ 180000 h 180000"/>
                  <a:gd name="connsiteX7" fmla="*/ 0 w 947837"/>
                  <a:gd name="connsiteY7" fmla="*/ 90000 h 180000"/>
                  <a:gd name="connsiteX0" fmla="*/ 0 w 947837"/>
                  <a:gd name="connsiteY0" fmla="*/ 90000 h 180000"/>
                  <a:gd name="connsiteX1" fmla="*/ 90000 w 947837"/>
                  <a:gd name="connsiteY1" fmla="*/ 0 h 180000"/>
                  <a:gd name="connsiteX2" fmla="*/ 90000 w 947837"/>
                  <a:gd name="connsiteY2" fmla="*/ 45000 h 180000"/>
                  <a:gd name="connsiteX3" fmla="*/ 900000 w 947837"/>
                  <a:gd name="connsiteY3" fmla="*/ 45000 h 180000"/>
                  <a:gd name="connsiteX4" fmla="*/ 900000 w 947837"/>
                  <a:gd name="connsiteY4" fmla="*/ 135000 h 180000"/>
                  <a:gd name="connsiteX5" fmla="*/ 90000 w 947837"/>
                  <a:gd name="connsiteY5" fmla="*/ 135000 h 180000"/>
                  <a:gd name="connsiteX6" fmla="*/ 90000 w 947837"/>
                  <a:gd name="connsiteY6" fmla="*/ 180000 h 180000"/>
                  <a:gd name="connsiteX7" fmla="*/ 0 w 947837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837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47837" y="72130"/>
                      <a:pt x="933718" y="115778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 bwMode="auto">
              <a:xfrm rot="961439" flipH="1">
                <a:off x="2622918" y="3808452"/>
                <a:ext cx="1775080" cy="118133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37058"/>
                  <a:gd name="connsiteY0" fmla="*/ 90000 h 180000"/>
                  <a:gd name="connsiteX1" fmla="*/ 90000 w 937058"/>
                  <a:gd name="connsiteY1" fmla="*/ 0 h 180000"/>
                  <a:gd name="connsiteX2" fmla="*/ 90000 w 937058"/>
                  <a:gd name="connsiteY2" fmla="*/ 45000 h 180000"/>
                  <a:gd name="connsiteX3" fmla="*/ 900000 w 937058"/>
                  <a:gd name="connsiteY3" fmla="*/ 45000 h 180000"/>
                  <a:gd name="connsiteX4" fmla="*/ 900000 w 937058"/>
                  <a:gd name="connsiteY4" fmla="*/ 135000 h 180000"/>
                  <a:gd name="connsiteX5" fmla="*/ 90000 w 937058"/>
                  <a:gd name="connsiteY5" fmla="*/ 135000 h 180000"/>
                  <a:gd name="connsiteX6" fmla="*/ 90000 w 937058"/>
                  <a:gd name="connsiteY6" fmla="*/ 180000 h 180000"/>
                  <a:gd name="connsiteX7" fmla="*/ 0 w 937058"/>
                  <a:gd name="connsiteY7" fmla="*/ 90000 h 180000"/>
                  <a:gd name="connsiteX0" fmla="*/ 0 w 941096"/>
                  <a:gd name="connsiteY0" fmla="*/ 90000 h 180000"/>
                  <a:gd name="connsiteX1" fmla="*/ 90000 w 941096"/>
                  <a:gd name="connsiteY1" fmla="*/ 0 h 180000"/>
                  <a:gd name="connsiteX2" fmla="*/ 90000 w 941096"/>
                  <a:gd name="connsiteY2" fmla="*/ 45000 h 180000"/>
                  <a:gd name="connsiteX3" fmla="*/ 900000 w 941096"/>
                  <a:gd name="connsiteY3" fmla="*/ 45000 h 180000"/>
                  <a:gd name="connsiteX4" fmla="*/ 900000 w 941096"/>
                  <a:gd name="connsiteY4" fmla="*/ 135000 h 180000"/>
                  <a:gd name="connsiteX5" fmla="*/ 90000 w 941096"/>
                  <a:gd name="connsiteY5" fmla="*/ 135000 h 180000"/>
                  <a:gd name="connsiteX6" fmla="*/ 90000 w 941096"/>
                  <a:gd name="connsiteY6" fmla="*/ 180000 h 180000"/>
                  <a:gd name="connsiteX7" fmla="*/ 0 w 941096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1096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41096" y="65731"/>
                      <a:pt x="937058" y="74152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9" name="자유형 18"/>
              <p:cNvSpPr/>
              <p:nvPr/>
            </p:nvSpPr>
            <p:spPr bwMode="auto">
              <a:xfrm rot="16200000" flipH="1">
                <a:off x="2389696" y="3308493"/>
                <a:ext cx="638335" cy="117097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47625"/>
                  <a:gd name="connsiteY0" fmla="*/ 90000 h 180000"/>
                  <a:gd name="connsiteX1" fmla="*/ 90000 w 947625"/>
                  <a:gd name="connsiteY1" fmla="*/ 0 h 180000"/>
                  <a:gd name="connsiteX2" fmla="*/ 90000 w 947625"/>
                  <a:gd name="connsiteY2" fmla="*/ 45000 h 180000"/>
                  <a:gd name="connsiteX3" fmla="*/ 900000 w 947625"/>
                  <a:gd name="connsiteY3" fmla="*/ 45000 h 180000"/>
                  <a:gd name="connsiteX4" fmla="*/ 900000 w 947625"/>
                  <a:gd name="connsiteY4" fmla="*/ 135000 h 180000"/>
                  <a:gd name="connsiteX5" fmla="*/ 90000 w 947625"/>
                  <a:gd name="connsiteY5" fmla="*/ 135000 h 180000"/>
                  <a:gd name="connsiteX6" fmla="*/ 90000 w 947625"/>
                  <a:gd name="connsiteY6" fmla="*/ 180000 h 180000"/>
                  <a:gd name="connsiteX7" fmla="*/ 0 w 947625"/>
                  <a:gd name="connsiteY7" fmla="*/ 90000 h 180000"/>
                  <a:gd name="connsiteX0" fmla="*/ 0 w 971441"/>
                  <a:gd name="connsiteY0" fmla="*/ 90000 h 180000"/>
                  <a:gd name="connsiteX1" fmla="*/ 90000 w 971441"/>
                  <a:gd name="connsiteY1" fmla="*/ 0 h 180000"/>
                  <a:gd name="connsiteX2" fmla="*/ 90000 w 971441"/>
                  <a:gd name="connsiteY2" fmla="*/ 45000 h 180000"/>
                  <a:gd name="connsiteX3" fmla="*/ 900000 w 971441"/>
                  <a:gd name="connsiteY3" fmla="*/ 45000 h 180000"/>
                  <a:gd name="connsiteX4" fmla="*/ 900000 w 971441"/>
                  <a:gd name="connsiteY4" fmla="*/ 135000 h 180000"/>
                  <a:gd name="connsiteX5" fmla="*/ 90000 w 971441"/>
                  <a:gd name="connsiteY5" fmla="*/ 135000 h 180000"/>
                  <a:gd name="connsiteX6" fmla="*/ 90000 w 971441"/>
                  <a:gd name="connsiteY6" fmla="*/ 180000 h 180000"/>
                  <a:gd name="connsiteX7" fmla="*/ 0 w 971441"/>
                  <a:gd name="connsiteY7" fmla="*/ 90000 h 180000"/>
                  <a:gd name="connsiteX0" fmla="*/ 0 w 976207"/>
                  <a:gd name="connsiteY0" fmla="*/ 90000 h 180000"/>
                  <a:gd name="connsiteX1" fmla="*/ 90000 w 976207"/>
                  <a:gd name="connsiteY1" fmla="*/ 0 h 180000"/>
                  <a:gd name="connsiteX2" fmla="*/ 90000 w 976207"/>
                  <a:gd name="connsiteY2" fmla="*/ 45000 h 180000"/>
                  <a:gd name="connsiteX3" fmla="*/ 900000 w 976207"/>
                  <a:gd name="connsiteY3" fmla="*/ 45000 h 180000"/>
                  <a:gd name="connsiteX4" fmla="*/ 900000 w 976207"/>
                  <a:gd name="connsiteY4" fmla="*/ 135000 h 180000"/>
                  <a:gd name="connsiteX5" fmla="*/ 90000 w 976207"/>
                  <a:gd name="connsiteY5" fmla="*/ 135000 h 180000"/>
                  <a:gd name="connsiteX6" fmla="*/ 90000 w 976207"/>
                  <a:gd name="connsiteY6" fmla="*/ 180000 h 180000"/>
                  <a:gd name="connsiteX7" fmla="*/ 0 w 976207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6207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76207" y="94050"/>
                      <a:pt x="900000" y="105000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183922" y="5278962"/>
              <a:ext cx="1019093" cy="553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X</a:t>
              </a:r>
              <a:endPara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07760" y="5373297"/>
              <a:ext cx="1019093" cy="553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B05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Y</a:t>
              </a:r>
              <a:endPara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0008" y="3891776"/>
              <a:ext cx="1019093" cy="553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0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Z</a:t>
              </a:r>
            </a:p>
          </p:txBody>
        </p:sp>
      </p:grpSp>
      <p:sp>
        <p:nvSpPr>
          <p:cNvPr id="23" name="부제목 2"/>
          <p:cNvSpPr txBox="1">
            <a:spLocks/>
          </p:cNvSpPr>
          <p:nvPr/>
        </p:nvSpPr>
        <p:spPr>
          <a:xfrm>
            <a:off x="4025519" y="3569705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 값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모델의 크기를 수치화 하여 보여 준다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17601" y="6161699"/>
            <a:ext cx="8093597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길이 값 창에서 수치로 사이즈를 변경할 경우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추가 도형 변형 작업을 할 때 에러가 발생되는 경우가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8" name="부제목 2"/>
          <p:cNvSpPr txBox="1">
            <a:spLocks/>
          </p:cNvSpPr>
          <p:nvPr/>
        </p:nvSpPr>
        <p:spPr>
          <a:xfrm>
            <a:off x="4025519" y="4066994"/>
            <a:ext cx="331439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초기화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적용한 옵션들을 되돌린다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C3DFFD22-A83E-4EB5-A328-13451CDB4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337" y="1554509"/>
            <a:ext cx="285750" cy="285750"/>
          </a:xfrm>
          <a:prstGeom prst="rect">
            <a:avLst/>
          </a:prstGeom>
        </p:spPr>
      </p:pic>
      <p:sp>
        <p:nvSpPr>
          <p:cNvPr id="27" name="제목 26">
            <a:extLst>
              <a:ext uri="{FF2B5EF4-FFF2-40B4-BE49-F238E27FC236}">
                <a16:creationId xmlns:a16="http://schemas.microsoft.com/office/drawing/2014/main" id="{BD28D5B8-38FA-4FC9-8642-0BF5CA0E03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7F21568-6616-4C6B-A7B1-C66FF123F154}"/>
              </a:ext>
            </a:extLst>
          </p:cNvPr>
          <p:cNvSpPr/>
          <p:nvPr/>
        </p:nvSpPr>
        <p:spPr>
          <a:xfrm>
            <a:off x="1214671" y="5490452"/>
            <a:ext cx="817329" cy="27593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D1E69F48-2A3D-42CC-AE8C-B363CD578813}"/>
              </a:ext>
            </a:extLst>
          </p:cNvPr>
          <p:cNvSpPr/>
          <p:nvPr/>
        </p:nvSpPr>
        <p:spPr>
          <a:xfrm>
            <a:off x="2909453" y="2645768"/>
            <a:ext cx="471056" cy="180559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부제목 2">
            <a:extLst>
              <a:ext uri="{FF2B5EF4-FFF2-40B4-BE49-F238E27FC236}">
                <a16:creationId xmlns:a16="http://schemas.microsoft.com/office/drawing/2014/main" id="{5AE2BCD6-23CC-4DC2-8FF5-9400142D31C3}"/>
              </a:ext>
            </a:extLst>
          </p:cNvPr>
          <p:cNvSpPr txBox="1">
            <a:spLocks/>
          </p:cNvSpPr>
          <p:nvPr/>
        </p:nvSpPr>
        <p:spPr>
          <a:xfrm>
            <a:off x="4025519" y="4568725"/>
            <a:ext cx="4889108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균등 비율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 변경 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X/Y/Z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비율을 유지한다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3844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AF2BF94F-9EA8-4225-BE93-D0E1FDB8A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85"/>
          <a:stretch/>
        </p:blipFill>
        <p:spPr>
          <a:xfrm>
            <a:off x="1386157" y="2222420"/>
            <a:ext cx="2429264" cy="3395771"/>
          </a:xfrm>
          <a:prstGeom prst="rect">
            <a:avLst/>
          </a:prstGeom>
        </p:spPr>
      </p:pic>
      <p:sp>
        <p:nvSpPr>
          <p:cNvPr id="30" name="모서리가 둥근 직사각형 66">
            <a:extLst>
              <a:ext uri="{FF2B5EF4-FFF2-40B4-BE49-F238E27FC236}">
                <a16:creationId xmlns:a16="http://schemas.microsoft.com/office/drawing/2014/main" id="{601F684B-7F62-4101-9AD2-29DD09101DF5}"/>
              </a:ext>
            </a:extLst>
          </p:cNvPr>
          <p:cNvSpPr/>
          <p:nvPr/>
        </p:nvSpPr>
        <p:spPr>
          <a:xfrm>
            <a:off x="613212" y="1517385"/>
            <a:ext cx="360000" cy="360000"/>
          </a:xfrm>
          <a:prstGeom prst="roundRect">
            <a:avLst/>
          </a:prstGeom>
          <a:solidFill>
            <a:srgbClr val="F0F0F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 조정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70" name="부제목 2"/>
          <p:cNvSpPr txBox="1">
            <a:spLocks/>
          </p:cNvSpPr>
          <p:nvPr/>
        </p:nvSpPr>
        <p:spPr>
          <a:xfrm>
            <a:off x="982430" y="1536349"/>
            <a:ext cx="635748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 목록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 목록 창을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On/Off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5398038" y="2079857"/>
            <a:ext cx="641182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필터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개체의 속성에 따라 볼 수 있다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5398038" y="2574526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목록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작업중인 개체들이 </a:t>
            </a:r>
            <a:r>
              <a:rPr lang="ko-KR" altLang="en-US" sz="1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나열되있다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487562" y="2955549"/>
            <a:ext cx="2226454" cy="785177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5398038" y="3069195"/>
            <a:ext cx="6690937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타입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3D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2D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 구분이 가능하다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부제목 2"/>
          <p:cNvSpPr txBox="1">
            <a:spLocks/>
          </p:cNvSpPr>
          <p:nvPr/>
        </p:nvSpPr>
        <p:spPr>
          <a:xfrm>
            <a:off x="5398038" y="3569705"/>
            <a:ext cx="534845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상태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숨기기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잠금 상태를 보여준다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17602" y="6161699"/>
            <a:ext cx="6142180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 목록에서 마우스 </a:t>
            </a:r>
            <a:r>
              <a:rPr lang="ko-KR" altLang="en-US" sz="14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우클릭으로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편집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메모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숨기기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잠금 기능을 사용할 수 있다</a:t>
            </a:r>
            <a:r>
              <a:rPr lang="en-US" altLang="ko-KR" sz="1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C3DFFD22-A83E-4EB5-A328-13451CDB4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337" y="1554509"/>
            <a:ext cx="285750" cy="285750"/>
          </a:xfrm>
          <a:prstGeom prst="rect">
            <a:avLst/>
          </a:prstGeom>
        </p:spPr>
      </p:pic>
      <p:sp>
        <p:nvSpPr>
          <p:cNvPr id="27" name="제목 26">
            <a:extLst>
              <a:ext uri="{FF2B5EF4-FFF2-40B4-BE49-F238E27FC236}">
                <a16:creationId xmlns:a16="http://schemas.microsoft.com/office/drawing/2014/main" id="{BD28D5B8-38FA-4FC9-8642-0BF5CA0E03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97F21568-6616-4C6B-A7B1-C66FF123F154}"/>
              </a:ext>
            </a:extLst>
          </p:cNvPr>
          <p:cNvSpPr/>
          <p:nvPr/>
        </p:nvSpPr>
        <p:spPr>
          <a:xfrm>
            <a:off x="1440635" y="2435794"/>
            <a:ext cx="677875" cy="220094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D1E69F48-2A3D-42CC-AE8C-B363CD578813}"/>
              </a:ext>
            </a:extLst>
          </p:cNvPr>
          <p:cNvSpPr/>
          <p:nvPr/>
        </p:nvSpPr>
        <p:spPr>
          <a:xfrm>
            <a:off x="3059680" y="2452461"/>
            <a:ext cx="742851" cy="159016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부제목 2">
            <a:extLst>
              <a:ext uri="{FF2B5EF4-FFF2-40B4-BE49-F238E27FC236}">
                <a16:creationId xmlns:a16="http://schemas.microsoft.com/office/drawing/2014/main" id="{5AE2BCD6-23CC-4DC2-8FF5-9400142D31C3}"/>
              </a:ext>
            </a:extLst>
          </p:cNvPr>
          <p:cNvSpPr txBox="1">
            <a:spLocks/>
          </p:cNvSpPr>
          <p:nvPr/>
        </p:nvSpPr>
        <p:spPr>
          <a:xfrm>
            <a:off x="5398038" y="4070215"/>
            <a:ext cx="4889108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새로고침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개체 목록 업데이트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6277AEA1-1129-44D0-8F80-B1D960D87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532" y="2468522"/>
            <a:ext cx="972531" cy="972531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7E8A7539-3D6E-4EE5-9058-879A4C755985}"/>
              </a:ext>
            </a:extLst>
          </p:cNvPr>
          <p:cNvSpPr/>
          <p:nvPr/>
        </p:nvSpPr>
        <p:spPr>
          <a:xfrm>
            <a:off x="2542291" y="2730855"/>
            <a:ext cx="517389" cy="180283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ED366FD-D2EC-4B0B-8E68-619131B86536}"/>
              </a:ext>
            </a:extLst>
          </p:cNvPr>
          <p:cNvSpPr/>
          <p:nvPr/>
        </p:nvSpPr>
        <p:spPr>
          <a:xfrm>
            <a:off x="3212793" y="2736470"/>
            <a:ext cx="517389" cy="180283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D9D353E5-D8C9-48FB-8026-80BE266CF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62" y="3340813"/>
            <a:ext cx="10287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단축키 요약</a:t>
            </a:r>
            <a:r>
              <a:rPr lang="en-US" altLang="ko-KR" sz="2000"/>
              <a:t>(</a:t>
            </a:r>
            <a:r>
              <a:rPr lang="ko-KR" altLang="en-US" sz="2000"/>
              <a:t>키보드</a:t>
            </a:r>
            <a:r>
              <a:rPr lang="en-US" altLang="ko-KR" sz="2000"/>
              <a:t>)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FF9B9B72-F083-473A-AA18-82D0C46DB3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D31C5437-6FA8-49A5-BCF0-2FCC3B05F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42" y="1544737"/>
            <a:ext cx="11103916" cy="3768525"/>
          </a:xfrm>
          <a:prstGeom prst="rect">
            <a:avLst/>
          </a:prstGeom>
        </p:spPr>
      </p:pic>
      <p:sp>
        <p:nvSpPr>
          <p:cNvPr id="17" name="모서리가 둥근 직사각형 127">
            <a:extLst>
              <a:ext uri="{FF2B5EF4-FFF2-40B4-BE49-F238E27FC236}">
                <a16:creationId xmlns:a16="http://schemas.microsoft.com/office/drawing/2014/main" id="{2E73739F-376E-4DA0-9E27-658AC18683CE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모서리가 둥근 직사각형 128">
            <a:extLst>
              <a:ext uri="{FF2B5EF4-FFF2-40B4-BE49-F238E27FC236}">
                <a16:creationId xmlns:a16="http://schemas.microsoft.com/office/drawing/2014/main" id="{C9D52610-ADF4-4FBC-AF88-BAA5388AA4A4}"/>
              </a:ext>
            </a:extLst>
          </p:cNvPr>
          <p:cNvSpPr/>
          <p:nvPr/>
        </p:nvSpPr>
        <p:spPr>
          <a:xfrm>
            <a:off x="1117602" y="6161699"/>
            <a:ext cx="4692072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엔닷캐드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내 설정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(F6)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단축키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창을 눌러서 확인 할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301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324297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기본 인터페이스 단축키</a:t>
            </a:r>
            <a:r>
              <a:rPr lang="en-US" altLang="ko-KR" sz="2000"/>
              <a:t>(</a:t>
            </a:r>
            <a:r>
              <a:rPr lang="ko-KR" altLang="en-US" sz="2000"/>
              <a:t>파일</a:t>
            </a:r>
            <a:r>
              <a:rPr lang="en-US" altLang="ko-KR" sz="2000"/>
              <a:t>)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FF9B9B72-F083-473A-AA18-82D0C46DB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3" y="213462"/>
            <a:ext cx="3640328" cy="506947"/>
          </a:xfrm>
        </p:spPr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D2F34336-13C9-4E9C-81A6-6E41123D9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21" y="1476375"/>
            <a:ext cx="2910003" cy="4338549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ECFBC889-60C9-4DC0-B1BF-14B467192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8131" y="1456209"/>
            <a:ext cx="1320495" cy="4361962"/>
          </a:xfrm>
          <a:prstGeom prst="rect">
            <a:avLst/>
          </a:prstGeom>
        </p:spPr>
      </p:pic>
      <p:sp>
        <p:nvSpPr>
          <p:cNvPr id="57" name="부제목 2">
            <a:extLst>
              <a:ext uri="{FF2B5EF4-FFF2-40B4-BE49-F238E27FC236}">
                <a16:creationId xmlns:a16="http://schemas.microsoft.com/office/drawing/2014/main" id="{BAC2856B-52DE-43A1-A962-904F0F1BA232}"/>
              </a:ext>
            </a:extLst>
          </p:cNvPr>
          <p:cNvSpPr txBox="1">
            <a:spLocks/>
          </p:cNvSpPr>
          <p:nvPr/>
        </p:nvSpPr>
        <p:spPr>
          <a:xfrm>
            <a:off x="5385105" y="1383775"/>
            <a:ext cx="4718528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 작업 프로젝트 화면을 실행한다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4" name="부제목 2">
            <a:extLst>
              <a:ext uri="{FF2B5EF4-FFF2-40B4-BE49-F238E27FC236}">
                <a16:creationId xmlns:a16="http://schemas.microsoft.com/office/drawing/2014/main" id="{A3CAB901-5D9A-4D1E-ACD3-DA418C455A70}"/>
              </a:ext>
            </a:extLst>
          </p:cNvPr>
          <p:cNvSpPr txBox="1">
            <a:spLocks/>
          </p:cNvSpPr>
          <p:nvPr/>
        </p:nvSpPr>
        <p:spPr>
          <a:xfrm>
            <a:off x="5385104" y="1773136"/>
            <a:ext cx="4614929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저장된 과정을 새로 불러온다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5" name="부제목 2">
            <a:extLst>
              <a:ext uri="{FF2B5EF4-FFF2-40B4-BE49-F238E27FC236}">
                <a16:creationId xmlns:a16="http://schemas.microsoft.com/office/drawing/2014/main" id="{E6D0427C-E900-4E01-A121-FAC58BE803CF}"/>
              </a:ext>
            </a:extLst>
          </p:cNvPr>
          <p:cNvSpPr txBox="1">
            <a:spLocks/>
          </p:cNvSpPr>
          <p:nvPr/>
        </p:nvSpPr>
        <p:spPr>
          <a:xfrm>
            <a:off x="5385104" y="2551858"/>
            <a:ext cx="4444505" cy="308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작업중인 과정을 저장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확장자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66" name="부제목 2">
            <a:extLst>
              <a:ext uri="{FF2B5EF4-FFF2-40B4-BE49-F238E27FC236}">
                <a16:creationId xmlns:a16="http://schemas.microsoft.com/office/drawing/2014/main" id="{BF4ACFD1-4C66-4B24-9AFA-AF812F168966}"/>
              </a:ext>
            </a:extLst>
          </p:cNvPr>
          <p:cNvSpPr txBox="1">
            <a:spLocks/>
          </p:cNvSpPr>
          <p:nvPr/>
        </p:nvSpPr>
        <p:spPr>
          <a:xfrm>
            <a:off x="5385104" y="2927397"/>
            <a:ext cx="4876496" cy="322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 중인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과정을 다른 이름으로 새로 저장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확장자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67" name="부제목 2">
            <a:extLst>
              <a:ext uri="{FF2B5EF4-FFF2-40B4-BE49-F238E27FC236}">
                <a16:creationId xmlns:a16="http://schemas.microsoft.com/office/drawing/2014/main" id="{2CA8D1C5-34BC-46E0-8006-FA6D502C64AF}"/>
              </a:ext>
            </a:extLst>
          </p:cNvPr>
          <p:cNvSpPr txBox="1">
            <a:spLocks/>
          </p:cNvSpPr>
          <p:nvPr/>
        </p:nvSpPr>
        <p:spPr>
          <a:xfrm>
            <a:off x="5385104" y="3706121"/>
            <a:ext cx="6335841" cy="290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STL, STEP, IGES, BREP, SVG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확장자를 가진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모델링 파일을 불러 온다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8" name="부제목 2">
            <a:extLst>
              <a:ext uri="{FF2B5EF4-FFF2-40B4-BE49-F238E27FC236}">
                <a16:creationId xmlns:a16="http://schemas.microsoft.com/office/drawing/2014/main" id="{A69CDE9C-4D45-4635-AEA8-51984D9EC7A6}"/>
              </a:ext>
            </a:extLst>
          </p:cNvPr>
          <p:cNvSpPr txBox="1">
            <a:spLocks/>
          </p:cNvSpPr>
          <p:nvPr/>
        </p:nvSpPr>
        <p:spPr>
          <a:xfrm>
            <a:off x="5385104" y="4451148"/>
            <a:ext cx="6335841" cy="319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모든 개체를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BREP, IGES, STEP, OBJ, FBX, GLB, GLTF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파일로 변환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부제목 2">
            <a:extLst>
              <a:ext uri="{FF2B5EF4-FFF2-40B4-BE49-F238E27FC236}">
                <a16:creationId xmlns:a16="http://schemas.microsoft.com/office/drawing/2014/main" id="{5A95B9BB-43F0-4B24-AA71-D2EFCFCA8813}"/>
              </a:ext>
            </a:extLst>
          </p:cNvPr>
          <p:cNvSpPr txBox="1">
            <a:spLocks/>
          </p:cNvSpPr>
          <p:nvPr/>
        </p:nvSpPr>
        <p:spPr>
          <a:xfrm>
            <a:off x="5385104" y="4064244"/>
            <a:ext cx="5462513" cy="31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모든 개체를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STL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파일로 변환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0" name="부제목 2">
            <a:extLst>
              <a:ext uri="{FF2B5EF4-FFF2-40B4-BE49-F238E27FC236}">
                <a16:creationId xmlns:a16="http://schemas.microsoft.com/office/drawing/2014/main" id="{56814D8E-E99B-447F-8FF5-72DD1E89F685}"/>
              </a:ext>
            </a:extLst>
          </p:cNvPr>
          <p:cNvSpPr txBox="1">
            <a:spLocks/>
          </p:cNvSpPr>
          <p:nvPr/>
        </p:nvSpPr>
        <p:spPr>
          <a:xfrm>
            <a:off x="5385104" y="5611855"/>
            <a:ext cx="1411804" cy="319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엔닷캐드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종료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1" name="부제목 2">
            <a:extLst>
              <a:ext uri="{FF2B5EF4-FFF2-40B4-BE49-F238E27FC236}">
                <a16:creationId xmlns:a16="http://schemas.microsoft.com/office/drawing/2014/main" id="{7865D932-B839-49F0-B2E3-A0DF9F087DB0}"/>
              </a:ext>
            </a:extLst>
          </p:cNvPr>
          <p:cNvSpPr txBox="1">
            <a:spLocks/>
          </p:cNvSpPr>
          <p:nvPr/>
        </p:nvSpPr>
        <p:spPr>
          <a:xfrm>
            <a:off x="5385104" y="4838052"/>
            <a:ext cx="5462513" cy="319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개체를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STL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파일로 변환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부제목 2">
            <a:extLst>
              <a:ext uri="{FF2B5EF4-FFF2-40B4-BE49-F238E27FC236}">
                <a16:creationId xmlns:a16="http://schemas.microsoft.com/office/drawing/2014/main" id="{F5E7155A-6A1A-499C-9A99-17BA4FF3F30C}"/>
              </a:ext>
            </a:extLst>
          </p:cNvPr>
          <p:cNvSpPr txBox="1">
            <a:spLocks/>
          </p:cNvSpPr>
          <p:nvPr/>
        </p:nvSpPr>
        <p:spPr>
          <a:xfrm>
            <a:off x="5385104" y="3316759"/>
            <a:ext cx="4444505" cy="32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모델링 개체만 저장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확장자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78" name="부제목 2">
            <a:extLst>
              <a:ext uri="{FF2B5EF4-FFF2-40B4-BE49-F238E27FC236}">
                <a16:creationId xmlns:a16="http://schemas.microsoft.com/office/drawing/2014/main" id="{4F9291D6-067F-448C-8D83-2AEB75265D29}"/>
              </a:ext>
            </a:extLst>
          </p:cNvPr>
          <p:cNvSpPr txBox="1">
            <a:spLocks/>
          </p:cNvSpPr>
          <p:nvPr/>
        </p:nvSpPr>
        <p:spPr>
          <a:xfrm>
            <a:off x="5385104" y="2162497"/>
            <a:ext cx="4614929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저장된 과정을 기존 과정에 추가한다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5F9AC294-5CF4-4114-A06F-8B27D9B3C8C8}"/>
              </a:ext>
            </a:extLst>
          </p:cNvPr>
          <p:cNvSpPr/>
          <p:nvPr/>
        </p:nvSpPr>
        <p:spPr>
          <a:xfrm>
            <a:off x="3648200" y="1383775"/>
            <a:ext cx="1616527" cy="4547693"/>
          </a:xfrm>
          <a:prstGeom prst="rect">
            <a:avLst/>
          </a:prstGeom>
          <a:noFill/>
          <a:ln w="38100"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81" name="모서리가 둥근 직사각형 127">
            <a:extLst>
              <a:ext uri="{FF2B5EF4-FFF2-40B4-BE49-F238E27FC236}">
                <a16:creationId xmlns:a16="http://schemas.microsoft.com/office/drawing/2014/main" id="{02988AAF-862C-46F2-8653-0FB1597A26B1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모서리가 둥근 직사각형 128">
            <a:extLst>
              <a:ext uri="{FF2B5EF4-FFF2-40B4-BE49-F238E27FC236}">
                <a16:creationId xmlns:a16="http://schemas.microsoft.com/office/drawing/2014/main" id="{227BD846-ADD8-4F4F-B95F-EB5A7D2B8BCB}"/>
              </a:ext>
            </a:extLst>
          </p:cNvPr>
          <p:cNvSpPr/>
          <p:nvPr/>
        </p:nvSpPr>
        <p:spPr>
          <a:xfrm>
            <a:off x="1117602" y="6161699"/>
            <a:ext cx="4692072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엔닷캐드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내 설정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(F6)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단축키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창을 눌러서 확인 할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3" name="부제목 2">
            <a:extLst>
              <a:ext uri="{FF2B5EF4-FFF2-40B4-BE49-F238E27FC236}">
                <a16:creationId xmlns:a16="http://schemas.microsoft.com/office/drawing/2014/main" id="{01740AF6-3F04-4B71-97A1-83146ACDC988}"/>
              </a:ext>
            </a:extLst>
          </p:cNvPr>
          <p:cNvSpPr txBox="1">
            <a:spLocks/>
          </p:cNvSpPr>
          <p:nvPr/>
        </p:nvSpPr>
        <p:spPr>
          <a:xfrm>
            <a:off x="5385104" y="5224956"/>
            <a:ext cx="6335841" cy="319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개체를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BREP, IGES, STEP, OBJ, FBX, GLB, GLTF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파일로 변환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140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기본 인터페이스 단축키</a:t>
            </a:r>
            <a:r>
              <a:rPr lang="en-US" altLang="ko-KR" sz="2000"/>
              <a:t>(</a:t>
            </a:r>
            <a:r>
              <a:rPr lang="ko-KR" altLang="en-US" sz="2000"/>
              <a:t>기본</a:t>
            </a:r>
            <a:r>
              <a:rPr lang="en-US" altLang="ko-KR" sz="2000"/>
              <a:t>)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FF9B9B72-F083-473A-AA18-82D0C46DB3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sp>
        <p:nvSpPr>
          <p:cNvPr id="57" name="부제목 2">
            <a:extLst>
              <a:ext uri="{FF2B5EF4-FFF2-40B4-BE49-F238E27FC236}">
                <a16:creationId xmlns:a16="http://schemas.microsoft.com/office/drawing/2014/main" id="{BAC2856B-52DE-43A1-A962-904F0F1BA232}"/>
              </a:ext>
            </a:extLst>
          </p:cNvPr>
          <p:cNvSpPr txBox="1">
            <a:spLocks/>
          </p:cNvSpPr>
          <p:nvPr/>
        </p:nvSpPr>
        <p:spPr>
          <a:xfrm>
            <a:off x="4443284" y="1393011"/>
            <a:ext cx="5342329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개체를 잘라낸다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해당 개체는 사라진다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붙이기로 다시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64" name="부제목 2">
            <a:extLst>
              <a:ext uri="{FF2B5EF4-FFF2-40B4-BE49-F238E27FC236}">
                <a16:creationId xmlns:a16="http://schemas.microsoft.com/office/drawing/2014/main" id="{A3CAB901-5D9A-4D1E-ACD3-DA418C455A70}"/>
              </a:ext>
            </a:extLst>
          </p:cNvPr>
          <p:cNvSpPr txBox="1">
            <a:spLocks/>
          </p:cNvSpPr>
          <p:nvPr/>
        </p:nvSpPr>
        <p:spPr>
          <a:xfrm>
            <a:off x="4443284" y="1930484"/>
            <a:ext cx="5225035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개체를 복사한다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해당 개체는 그대로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65" name="부제목 2">
            <a:extLst>
              <a:ext uri="{FF2B5EF4-FFF2-40B4-BE49-F238E27FC236}">
                <a16:creationId xmlns:a16="http://schemas.microsoft.com/office/drawing/2014/main" id="{E6D0427C-E900-4E01-A121-FAC58BE803CF}"/>
              </a:ext>
            </a:extLst>
          </p:cNvPr>
          <p:cNvSpPr txBox="1">
            <a:spLocks/>
          </p:cNvSpPr>
          <p:nvPr/>
        </p:nvSpPr>
        <p:spPr>
          <a:xfrm>
            <a:off x="4443284" y="3005430"/>
            <a:ext cx="5032080" cy="308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해당 개체를 삭제한다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66" name="부제목 2">
            <a:extLst>
              <a:ext uri="{FF2B5EF4-FFF2-40B4-BE49-F238E27FC236}">
                <a16:creationId xmlns:a16="http://schemas.microsoft.com/office/drawing/2014/main" id="{BF4ACFD1-4C66-4B24-9AFA-AF812F168966}"/>
              </a:ext>
            </a:extLst>
          </p:cNvPr>
          <p:cNvSpPr txBox="1">
            <a:spLocks/>
          </p:cNvSpPr>
          <p:nvPr/>
        </p:nvSpPr>
        <p:spPr>
          <a:xfrm>
            <a:off x="4443284" y="3529081"/>
            <a:ext cx="5032080" cy="32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실행 취소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수행한 작업을 뒤로 되돌림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부제목 2">
            <a:extLst>
              <a:ext uri="{FF2B5EF4-FFF2-40B4-BE49-F238E27FC236}">
                <a16:creationId xmlns:a16="http://schemas.microsoft.com/office/drawing/2014/main" id="{F5E7155A-6A1A-499C-9A99-17BA4FF3F30C}"/>
              </a:ext>
            </a:extLst>
          </p:cNvPr>
          <p:cNvSpPr txBox="1">
            <a:spLocks/>
          </p:cNvSpPr>
          <p:nvPr/>
        </p:nvSpPr>
        <p:spPr>
          <a:xfrm>
            <a:off x="4443284" y="4066553"/>
            <a:ext cx="5032080" cy="322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실행 다시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취소한 작업을 앞으로 되돌림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부제목 2">
            <a:extLst>
              <a:ext uri="{FF2B5EF4-FFF2-40B4-BE49-F238E27FC236}">
                <a16:creationId xmlns:a16="http://schemas.microsoft.com/office/drawing/2014/main" id="{4F9291D6-067F-448C-8D83-2AEB75265D29}"/>
              </a:ext>
            </a:extLst>
          </p:cNvPr>
          <p:cNvSpPr txBox="1">
            <a:spLocks/>
          </p:cNvSpPr>
          <p:nvPr/>
        </p:nvSpPr>
        <p:spPr>
          <a:xfrm>
            <a:off x="4443284" y="2467957"/>
            <a:ext cx="7178734" cy="32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복사하거나 잘라낸 개체를 붙인다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이동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회전 화살표를 사용하여 위치를 조정한다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5F9AC294-5CF4-4114-A06F-8B27D9B3C8C8}"/>
              </a:ext>
            </a:extLst>
          </p:cNvPr>
          <p:cNvSpPr/>
          <p:nvPr/>
        </p:nvSpPr>
        <p:spPr>
          <a:xfrm>
            <a:off x="2595419" y="1383776"/>
            <a:ext cx="1507266" cy="3169751"/>
          </a:xfrm>
          <a:prstGeom prst="rect">
            <a:avLst/>
          </a:prstGeom>
          <a:noFill/>
          <a:ln w="38100"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81" name="모서리가 둥근 직사각형 127">
            <a:extLst>
              <a:ext uri="{FF2B5EF4-FFF2-40B4-BE49-F238E27FC236}">
                <a16:creationId xmlns:a16="http://schemas.microsoft.com/office/drawing/2014/main" id="{02988AAF-862C-46F2-8653-0FB1597A26B1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모서리가 둥근 직사각형 128">
            <a:extLst>
              <a:ext uri="{FF2B5EF4-FFF2-40B4-BE49-F238E27FC236}">
                <a16:creationId xmlns:a16="http://schemas.microsoft.com/office/drawing/2014/main" id="{227BD846-ADD8-4F4F-B95F-EB5A7D2B8BCB}"/>
              </a:ext>
            </a:extLst>
          </p:cNvPr>
          <p:cNvSpPr/>
          <p:nvPr/>
        </p:nvSpPr>
        <p:spPr>
          <a:xfrm>
            <a:off x="1117602" y="6161699"/>
            <a:ext cx="4692072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엔닷캐드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내 설정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(F6)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단축키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창을 눌러서 확인 할 수 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42148AF7-1CE8-4A10-A2A2-C9C574796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721" y="1477268"/>
            <a:ext cx="1640750" cy="288596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E5CD76A6-CBD1-4301-914C-1255C869F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5031" y="1493153"/>
            <a:ext cx="952221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시점 전환 도구 알아보기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102" name="부제목 2"/>
          <p:cNvSpPr txBox="1">
            <a:spLocks/>
          </p:cNvSpPr>
          <p:nvPr/>
        </p:nvSpPr>
        <p:spPr>
          <a:xfrm>
            <a:off x="6079946" y="2543438"/>
            <a:ext cx="51707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도형을 중심으로 자유로운 시점 전환 가능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3" name="부제목 2"/>
          <p:cNvSpPr txBox="1">
            <a:spLocks/>
          </p:cNvSpPr>
          <p:nvPr/>
        </p:nvSpPr>
        <p:spPr>
          <a:xfrm>
            <a:off x="6079946" y="3041889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(Top)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104" name="부제목 2"/>
          <p:cNvSpPr txBox="1">
            <a:spLocks/>
          </p:cNvSpPr>
          <p:nvPr/>
        </p:nvSpPr>
        <p:spPr>
          <a:xfrm>
            <a:off x="6079945" y="3540340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앞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(Front)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105" name="부제목 2"/>
          <p:cNvSpPr txBox="1">
            <a:spLocks/>
          </p:cNvSpPr>
          <p:nvPr/>
        </p:nvSpPr>
        <p:spPr>
          <a:xfrm>
            <a:off x="6079945" y="4537242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오른쪽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(Right)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106" name="부제목 2"/>
          <p:cNvSpPr txBox="1">
            <a:spLocks/>
          </p:cNvSpPr>
          <p:nvPr/>
        </p:nvSpPr>
        <p:spPr>
          <a:xfrm>
            <a:off x="6096000" y="4038791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왼쪽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(Left)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107" name="부제목 2"/>
          <p:cNvSpPr txBox="1">
            <a:spLocks/>
          </p:cNvSpPr>
          <p:nvPr/>
        </p:nvSpPr>
        <p:spPr>
          <a:xfrm>
            <a:off x="6079944" y="5035693"/>
            <a:ext cx="5044625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아래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(Bottom)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74" name="부제목 2"/>
          <p:cNvSpPr txBox="1">
            <a:spLocks/>
          </p:cNvSpPr>
          <p:nvPr/>
        </p:nvSpPr>
        <p:spPr>
          <a:xfrm>
            <a:off x="6096000" y="5534144"/>
            <a:ext cx="4748071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(Back)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본 화면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회전 불가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76" name="부제목 2">
            <a:extLst>
              <a:ext uri="{FF2B5EF4-FFF2-40B4-BE49-F238E27FC236}">
                <a16:creationId xmlns:a16="http://schemas.microsoft.com/office/drawing/2014/main" id="{237C2910-E94E-4294-B5B5-C6551C65AD7A}"/>
              </a:ext>
            </a:extLst>
          </p:cNvPr>
          <p:cNvSpPr txBox="1">
            <a:spLocks/>
          </p:cNvSpPr>
          <p:nvPr/>
        </p:nvSpPr>
        <p:spPr>
          <a:xfrm>
            <a:off x="6096000" y="2044987"/>
            <a:ext cx="51707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이동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ON/OFF</a:t>
            </a:r>
          </a:p>
        </p:txBody>
      </p:sp>
      <p:sp>
        <p:nvSpPr>
          <p:cNvPr id="79" name="부제목 2">
            <a:extLst>
              <a:ext uri="{FF2B5EF4-FFF2-40B4-BE49-F238E27FC236}">
                <a16:creationId xmlns:a16="http://schemas.microsoft.com/office/drawing/2014/main" id="{7B211ED1-DC0B-474F-95E0-CC198A5BCDC5}"/>
              </a:ext>
            </a:extLst>
          </p:cNvPr>
          <p:cNvSpPr txBox="1">
            <a:spLocks/>
          </p:cNvSpPr>
          <p:nvPr/>
        </p:nvSpPr>
        <p:spPr>
          <a:xfrm>
            <a:off x="6096000" y="1546536"/>
            <a:ext cx="5170720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선택한 개체를 중심으로 화면 전환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22EB3077-B498-46E3-9FD5-038D1124C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5EB1049-46F2-440F-82DD-B6186BA0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803" y="1577274"/>
            <a:ext cx="2690263" cy="4207846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718FBCC9-389B-4A7D-9057-17F87FF95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128" y="1623453"/>
            <a:ext cx="965812" cy="4143195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AF88F92A-5E7A-4D71-83A3-780132E7138E}"/>
              </a:ext>
            </a:extLst>
          </p:cNvPr>
          <p:cNvSpPr/>
          <p:nvPr/>
        </p:nvSpPr>
        <p:spPr>
          <a:xfrm>
            <a:off x="4040834" y="1383775"/>
            <a:ext cx="1459344" cy="4536733"/>
          </a:xfrm>
          <a:prstGeom prst="rect">
            <a:avLst/>
          </a:prstGeom>
          <a:noFill/>
          <a:ln w="38100"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30" name="모서리가 둥근 직사각형 127">
            <a:extLst>
              <a:ext uri="{FF2B5EF4-FFF2-40B4-BE49-F238E27FC236}">
                <a16:creationId xmlns:a16="http://schemas.microsoft.com/office/drawing/2014/main" id="{14A07E88-5F3E-44A0-8139-AE6FC515964B}"/>
              </a:ext>
            </a:extLst>
          </p:cNvPr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모서리가 둥근 직사각형 128">
            <a:extLst>
              <a:ext uri="{FF2B5EF4-FFF2-40B4-BE49-F238E27FC236}">
                <a16:creationId xmlns:a16="http://schemas.microsoft.com/office/drawing/2014/main" id="{8C64132E-602F-4456-A372-FC79FB57A6EC}"/>
              </a:ext>
            </a:extLst>
          </p:cNvPr>
          <p:cNvSpPr/>
          <p:nvPr/>
        </p:nvSpPr>
        <p:spPr>
          <a:xfrm>
            <a:off x="1117602" y="6161699"/>
            <a:ext cx="4876798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시점 전환이 안 될 시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화면 이동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도구가 활성화 되어있는지 확인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225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개체 68"/>
          <p:cNvGraphicFramePr>
            <a:graphicFrameLocks noChangeAspect="1"/>
          </p:cNvGraphicFramePr>
          <p:nvPr/>
        </p:nvGraphicFramePr>
        <p:xfrm>
          <a:off x="6768618" y="3478551"/>
          <a:ext cx="1339200" cy="133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701320" imgH="5701320" progId="Photoshop.Image.13">
                  <p:embed/>
                </p:oleObj>
              </mc:Choice>
              <mc:Fallback>
                <p:oleObj name="Image" r:id="rId3" imgW="5701320" imgH="5701320" progId="Photoshop.Image.13">
                  <p:embed/>
                  <p:pic>
                    <p:nvPicPr>
                      <p:cNvPr id="69" name="개체 6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8618" y="3478551"/>
                        <a:ext cx="1339200" cy="133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개체 66"/>
          <p:cNvGraphicFramePr>
            <a:graphicFrameLocks noChangeAspect="1"/>
          </p:cNvGraphicFramePr>
          <p:nvPr/>
        </p:nvGraphicFramePr>
        <p:xfrm>
          <a:off x="1245980" y="5481929"/>
          <a:ext cx="3908250" cy="44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96480" imgH="520560" progId="Photoshop.Image.13">
                  <p:embed/>
                </p:oleObj>
              </mc:Choice>
              <mc:Fallback>
                <p:oleObj name="Image" r:id="rId5" imgW="4596480" imgH="520560" progId="Photoshop.Image.13">
                  <p:embed/>
                  <p:pic>
                    <p:nvPicPr>
                      <p:cNvPr id="67" name="개체 6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5980" y="5481929"/>
                        <a:ext cx="3908250" cy="44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3302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</a:t>
            </a:r>
            <a:r>
              <a:rPr lang="ko-KR" altLang="en-US" sz="2000"/>
              <a:t>그리기와 </a:t>
            </a:r>
            <a:r>
              <a:rPr lang="en-US" altLang="ko-KR" sz="2000"/>
              <a:t>2D</a:t>
            </a:r>
            <a:r>
              <a:rPr lang="ko-KR" altLang="en-US" sz="2000"/>
              <a:t>스케치의 공통 특징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1266409" y="5400245"/>
            <a:ext cx="1019093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3426" y="5400245"/>
            <a:ext cx="1019093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endParaRPr lang="en-US" altLang="ko-KR" sz="2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47438" y="5400245"/>
            <a:ext cx="1019093" cy="553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488378" y="6161699"/>
            <a:ext cx="540322" cy="2929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7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>
                <a:solidFill>
                  <a:srgbClr val="68C4C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TIP</a:t>
            </a:r>
            <a:endParaRPr lang="ko-KR" altLang="en-US" sz="1700">
              <a:solidFill>
                <a:srgbClr val="68C4CA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1117601" y="6161699"/>
            <a:ext cx="9201149" cy="292914"/>
          </a:xfrm>
          <a:prstGeom prst="roundRect">
            <a:avLst/>
          </a:prstGeom>
          <a:solidFill>
            <a:srgbClr val="E87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작업평면위에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보이는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격자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작은 사각형은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1mm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이며 큰 사각형은 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10mm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가급적이면 모서리에 맞추어 그리자</a:t>
            </a:r>
          </a:p>
        </p:txBody>
      </p:sp>
      <p:sp>
        <p:nvSpPr>
          <p:cNvPr id="130" name="부제목 2"/>
          <p:cNvSpPr txBox="1">
            <a:spLocks/>
          </p:cNvSpPr>
          <p:nvPr/>
        </p:nvSpPr>
        <p:spPr>
          <a:xfrm>
            <a:off x="617821" y="1470196"/>
            <a:ext cx="3001679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그리고자 하는 툴을 선택한다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50" name="부제목 2"/>
          <p:cNvSpPr txBox="1">
            <a:spLocks/>
          </p:cNvSpPr>
          <p:nvPr/>
        </p:nvSpPr>
        <p:spPr>
          <a:xfrm>
            <a:off x="617820" y="2719303"/>
            <a:ext cx="4970179" cy="67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2)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수치를 입력하여 원하는 크기의 형태를 만들 수 있다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단위는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mm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이다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.)</a:t>
            </a:r>
          </a:p>
        </p:txBody>
      </p:sp>
      <p:cxnSp>
        <p:nvCxnSpPr>
          <p:cNvPr id="151" name="직선 연결선 150"/>
          <p:cNvCxnSpPr/>
          <p:nvPr/>
        </p:nvCxnSpPr>
        <p:spPr>
          <a:xfrm>
            <a:off x="6045858" y="1389516"/>
            <a:ext cx="0" cy="4548370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부제목 2"/>
          <p:cNvSpPr txBox="1">
            <a:spLocks/>
          </p:cNvSpPr>
          <p:nvPr/>
        </p:nvSpPr>
        <p:spPr>
          <a:xfrm>
            <a:off x="6361658" y="1470196"/>
            <a:ext cx="5752716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3)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작업평면이나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2D/3D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모델의 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차원 면 위에 도형을 만들 수 있다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153" name="부제목 2"/>
          <p:cNvSpPr txBox="1">
            <a:spLocks/>
          </p:cNvSpPr>
          <p:nvPr/>
        </p:nvSpPr>
        <p:spPr>
          <a:xfrm>
            <a:off x="6361658" y="5109266"/>
            <a:ext cx="5379492" cy="6920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4)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평면 위에 마우스를 위치 시킨 뒤 마우스 클릭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하여 도형을 생성 한다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가급적이면 작업평면 위에 위치</a:t>
            </a:r>
            <a:r>
              <a:rPr lang="en-US" altLang="ko-KR" sz="12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57" name="그림 1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5870" y="5074465"/>
            <a:ext cx="307266" cy="430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그림 1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19584"/>
          <a:stretch/>
        </p:blipFill>
        <p:spPr>
          <a:xfrm>
            <a:off x="6662738" y="1783817"/>
            <a:ext cx="1550655" cy="1161502"/>
          </a:xfrm>
          <a:prstGeom prst="rect">
            <a:avLst/>
          </a:prstGeom>
        </p:spPr>
      </p:pic>
      <p:pic>
        <p:nvPicPr>
          <p:cNvPr id="159" name="그림 1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r="19584"/>
          <a:stretch/>
        </p:blipFill>
        <p:spPr>
          <a:xfrm>
            <a:off x="10130612" y="1783817"/>
            <a:ext cx="1548735" cy="1161502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20232"/>
          <a:stretch/>
        </p:blipFill>
        <p:spPr>
          <a:xfrm>
            <a:off x="8577284" y="1782519"/>
            <a:ext cx="1553328" cy="1162800"/>
          </a:xfrm>
          <a:prstGeom prst="rect">
            <a:avLst/>
          </a:prstGeom>
        </p:spPr>
      </p:pic>
      <p:sp>
        <p:nvSpPr>
          <p:cNvPr id="165" name="직사각형 164"/>
          <p:cNvSpPr/>
          <p:nvPr/>
        </p:nvSpPr>
        <p:spPr>
          <a:xfrm>
            <a:off x="9237686" y="2149154"/>
            <a:ext cx="355623" cy="364365"/>
          </a:xfrm>
          <a:prstGeom prst="rect">
            <a:avLst/>
          </a:prstGeom>
          <a:solidFill>
            <a:srgbClr val="F05F7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1" name="그룹 170"/>
          <p:cNvGrpSpPr/>
          <p:nvPr/>
        </p:nvGrpSpPr>
        <p:grpSpPr>
          <a:xfrm>
            <a:off x="1377902" y="3351685"/>
            <a:ext cx="4051078" cy="1876318"/>
            <a:chOff x="1220524" y="3096815"/>
            <a:chExt cx="4365833" cy="2022103"/>
          </a:xfrm>
        </p:grpSpPr>
        <p:grpSp>
          <p:nvGrpSpPr>
            <p:cNvPr id="18" name="그룹 17"/>
            <p:cNvGrpSpPr/>
            <p:nvPr/>
          </p:nvGrpSpPr>
          <p:grpSpPr>
            <a:xfrm>
              <a:off x="1595368" y="3270096"/>
              <a:ext cx="3269166" cy="1848822"/>
              <a:chOff x="1692736" y="3047874"/>
              <a:chExt cx="2705262" cy="1529916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9377" y="3324173"/>
                <a:ext cx="2383055" cy="1253617"/>
              </a:xfrm>
              <a:prstGeom prst="rect">
                <a:avLst/>
              </a:prstGeom>
            </p:spPr>
          </p:pic>
          <p:sp>
            <p:nvSpPr>
              <p:cNvPr id="71" name="자유형 70"/>
              <p:cNvSpPr/>
              <p:nvPr/>
            </p:nvSpPr>
            <p:spPr bwMode="auto">
              <a:xfrm rot="9449562" flipH="1">
                <a:off x="1692736" y="3783706"/>
                <a:ext cx="1098937" cy="118133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23090"/>
                  <a:gd name="connsiteY0" fmla="*/ 90000 h 180000"/>
                  <a:gd name="connsiteX1" fmla="*/ 90000 w 923090"/>
                  <a:gd name="connsiteY1" fmla="*/ 0 h 180000"/>
                  <a:gd name="connsiteX2" fmla="*/ 90000 w 923090"/>
                  <a:gd name="connsiteY2" fmla="*/ 45000 h 180000"/>
                  <a:gd name="connsiteX3" fmla="*/ 900000 w 923090"/>
                  <a:gd name="connsiteY3" fmla="*/ 45000 h 180000"/>
                  <a:gd name="connsiteX4" fmla="*/ 900000 w 923090"/>
                  <a:gd name="connsiteY4" fmla="*/ 135000 h 180000"/>
                  <a:gd name="connsiteX5" fmla="*/ 90000 w 923090"/>
                  <a:gd name="connsiteY5" fmla="*/ 135000 h 180000"/>
                  <a:gd name="connsiteX6" fmla="*/ 90000 w 923090"/>
                  <a:gd name="connsiteY6" fmla="*/ 180000 h 180000"/>
                  <a:gd name="connsiteX7" fmla="*/ 0 w 923090"/>
                  <a:gd name="connsiteY7" fmla="*/ 90000 h 180000"/>
                  <a:gd name="connsiteX0" fmla="*/ 0 w 936187"/>
                  <a:gd name="connsiteY0" fmla="*/ 90000 h 180000"/>
                  <a:gd name="connsiteX1" fmla="*/ 90000 w 936187"/>
                  <a:gd name="connsiteY1" fmla="*/ 0 h 180000"/>
                  <a:gd name="connsiteX2" fmla="*/ 90000 w 936187"/>
                  <a:gd name="connsiteY2" fmla="*/ 45000 h 180000"/>
                  <a:gd name="connsiteX3" fmla="*/ 900000 w 936187"/>
                  <a:gd name="connsiteY3" fmla="*/ 45000 h 180000"/>
                  <a:gd name="connsiteX4" fmla="*/ 900000 w 936187"/>
                  <a:gd name="connsiteY4" fmla="*/ 135000 h 180000"/>
                  <a:gd name="connsiteX5" fmla="*/ 90000 w 936187"/>
                  <a:gd name="connsiteY5" fmla="*/ 135000 h 180000"/>
                  <a:gd name="connsiteX6" fmla="*/ 90000 w 936187"/>
                  <a:gd name="connsiteY6" fmla="*/ 180000 h 180000"/>
                  <a:gd name="connsiteX7" fmla="*/ 0 w 936187"/>
                  <a:gd name="connsiteY7" fmla="*/ 90000 h 180000"/>
                  <a:gd name="connsiteX0" fmla="*/ 0 w 947837"/>
                  <a:gd name="connsiteY0" fmla="*/ 90000 h 180000"/>
                  <a:gd name="connsiteX1" fmla="*/ 90000 w 947837"/>
                  <a:gd name="connsiteY1" fmla="*/ 0 h 180000"/>
                  <a:gd name="connsiteX2" fmla="*/ 90000 w 947837"/>
                  <a:gd name="connsiteY2" fmla="*/ 45000 h 180000"/>
                  <a:gd name="connsiteX3" fmla="*/ 900000 w 947837"/>
                  <a:gd name="connsiteY3" fmla="*/ 45000 h 180000"/>
                  <a:gd name="connsiteX4" fmla="*/ 900000 w 947837"/>
                  <a:gd name="connsiteY4" fmla="*/ 135000 h 180000"/>
                  <a:gd name="connsiteX5" fmla="*/ 90000 w 947837"/>
                  <a:gd name="connsiteY5" fmla="*/ 135000 h 180000"/>
                  <a:gd name="connsiteX6" fmla="*/ 90000 w 947837"/>
                  <a:gd name="connsiteY6" fmla="*/ 180000 h 180000"/>
                  <a:gd name="connsiteX7" fmla="*/ 0 w 947837"/>
                  <a:gd name="connsiteY7" fmla="*/ 90000 h 180000"/>
                  <a:gd name="connsiteX0" fmla="*/ 0 w 947837"/>
                  <a:gd name="connsiteY0" fmla="*/ 90000 h 180000"/>
                  <a:gd name="connsiteX1" fmla="*/ 90000 w 947837"/>
                  <a:gd name="connsiteY1" fmla="*/ 0 h 180000"/>
                  <a:gd name="connsiteX2" fmla="*/ 90000 w 947837"/>
                  <a:gd name="connsiteY2" fmla="*/ 45000 h 180000"/>
                  <a:gd name="connsiteX3" fmla="*/ 900000 w 947837"/>
                  <a:gd name="connsiteY3" fmla="*/ 45000 h 180000"/>
                  <a:gd name="connsiteX4" fmla="*/ 900000 w 947837"/>
                  <a:gd name="connsiteY4" fmla="*/ 135000 h 180000"/>
                  <a:gd name="connsiteX5" fmla="*/ 90000 w 947837"/>
                  <a:gd name="connsiteY5" fmla="*/ 135000 h 180000"/>
                  <a:gd name="connsiteX6" fmla="*/ 90000 w 947837"/>
                  <a:gd name="connsiteY6" fmla="*/ 180000 h 180000"/>
                  <a:gd name="connsiteX7" fmla="*/ 0 w 947837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837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47837" y="72130"/>
                      <a:pt x="933718" y="115778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3" name="자유형 72"/>
              <p:cNvSpPr/>
              <p:nvPr/>
            </p:nvSpPr>
            <p:spPr bwMode="auto">
              <a:xfrm rot="961439" flipH="1">
                <a:off x="2622918" y="3808452"/>
                <a:ext cx="1775080" cy="118133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37058"/>
                  <a:gd name="connsiteY0" fmla="*/ 90000 h 180000"/>
                  <a:gd name="connsiteX1" fmla="*/ 90000 w 937058"/>
                  <a:gd name="connsiteY1" fmla="*/ 0 h 180000"/>
                  <a:gd name="connsiteX2" fmla="*/ 90000 w 937058"/>
                  <a:gd name="connsiteY2" fmla="*/ 45000 h 180000"/>
                  <a:gd name="connsiteX3" fmla="*/ 900000 w 937058"/>
                  <a:gd name="connsiteY3" fmla="*/ 45000 h 180000"/>
                  <a:gd name="connsiteX4" fmla="*/ 900000 w 937058"/>
                  <a:gd name="connsiteY4" fmla="*/ 135000 h 180000"/>
                  <a:gd name="connsiteX5" fmla="*/ 90000 w 937058"/>
                  <a:gd name="connsiteY5" fmla="*/ 135000 h 180000"/>
                  <a:gd name="connsiteX6" fmla="*/ 90000 w 937058"/>
                  <a:gd name="connsiteY6" fmla="*/ 180000 h 180000"/>
                  <a:gd name="connsiteX7" fmla="*/ 0 w 937058"/>
                  <a:gd name="connsiteY7" fmla="*/ 90000 h 180000"/>
                  <a:gd name="connsiteX0" fmla="*/ 0 w 941096"/>
                  <a:gd name="connsiteY0" fmla="*/ 90000 h 180000"/>
                  <a:gd name="connsiteX1" fmla="*/ 90000 w 941096"/>
                  <a:gd name="connsiteY1" fmla="*/ 0 h 180000"/>
                  <a:gd name="connsiteX2" fmla="*/ 90000 w 941096"/>
                  <a:gd name="connsiteY2" fmla="*/ 45000 h 180000"/>
                  <a:gd name="connsiteX3" fmla="*/ 900000 w 941096"/>
                  <a:gd name="connsiteY3" fmla="*/ 45000 h 180000"/>
                  <a:gd name="connsiteX4" fmla="*/ 900000 w 941096"/>
                  <a:gd name="connsiteY4" fmla="*/ 135000 h 180000"/>
                  <a:gd name="connsiteX5" fmla="*/ 90000 w 941096"/>
                  <a:gd name="connsiteY5" fmla="*/ 135000 h 180000"/>
                  <a:gd name="connsiteX6" fmla="*/ 90000 w 941096"/>
                  <a:gd name="connsiteY6" fmla="*/ 180000 h 180000"/>
                  <a:gd name="connsiteX7" fmla="*/ 0 w 941096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1096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41096" y="65731"/>
                      <a:pt x="937058" y="74152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2" name="자유형 71"/>
              <p:cNvSpPr/>
              <p:nvPr/>
            </p:nvSpPr>
            <p:spPr bwMode="auto">
              <a:xfrm rot="16200000" flipH="1">
                <a:off x="2389696" y="3308493"/>
                <a:ext cx="638335" cy="117097"/>
              </a:xfrm>
              <a:custGeom>
                <a:avLst/>
                <a:gdLst>
                  <a:gd name="connsiteX0" fmla="*/ 0 w 900000"/>
                  <a:gd name="connsiteY0" fmla="*/ 90000 h 180000"/>
                  <a:gd name="connsiteX1" fmla="*/ 90000 w 900000"/>
                  <a:gd name="connsiteY1" fmla="*/ 0 h 180000"/>
                  <a:gd name="connsiteX2" fmla="*/ 90000 w 900000"/>
                  <a:gd name="connsiteY2" fmla="*/ 45000 h 180000"/>
                  <a:gd name="connsiteX3" fmla="*/ 900000 w 900000"/>
                  <a:gd name="connsiteY3" fmla="*/ 45000 h 180000"/>
                  <a:gd name="connsiteX4" fmla="*/ 900000 w 900000"/>
                  <a:gd name="connsiteY4" fmla="*/ 135000 h 180000"/>
                  <a:gd name="connsiteX5" fmla="*/ 90000 w 900000"/>
                  <a:gd name="connsiteY5" fmla="*/ 135000 h 180000"/>
                  <a:gd name="connsiteX6" fmla="*/ 90000 w 900000"/>
                  <a:gd name="connsiteY6" fmla="*/ 180000 h 180000"/>
                  <a:gd name="connsiteX7" fmla="*/ 0 w 900000"/>
                  <a:gd name="connsiteY7" fmla="*/ 90000 h 180000"/>
                  <a:gd name="connsiteX0" fmla="*/ 0 w 947625"/>
                  <a:gd name="connsiteY0" fmla="*/ 90000 h 180000"/>
                  <a:gd name="connsiteX1" fmla="*/ 90000 w 947625"/>
                  <a:gd name="connsiteY1" fmla="*/ 0 h 180000"/>
                  <a:gd name="connsiteX2" fmla="*/ 90000 w 947625"/>
                  <a:gd name="connsiteY2" fmla="*/ 45000 h 180000"/>
                  <a:gd name="connsiteX3" fmla="*/ 900000 w 947625"/>
                  <a:gd name="connsiteY3" fmla="*/ 45000 h 180000"/>
                  <a:gd name="connsiteX4" fmla="*/ 900000 w 947625"/>
                  <a:gd name="connsiteY4" fmla="*/ 135000 h 180000"/>
                  <a:gd name="connsiteX5" fmla="*/ 90000 w 947625"/>
                  <a:gd name="connsiteY5" fmla="*/ 135000 h 180000"/>
                  <a:gd name="connsiteX6" fmla="*/ 90000 w 947625"/>
                  <a:gd name="connsiteY6" fmla="*/ 180000 h 180000"/>
                  <a:gd name="connsiteX7" fmla="*/ 0 w 947625"/>
                  <a:gd name="connsiteY7" fmla="*/ 90000 h 180000"/>
                  <a:gd name="connsiteX0" fmla="*/ 0 w 971441"/>
                  <a:gd name="connsiteY0" fmla="*/ 90000 h 180000"/>
                  <a:gd name="connsiteX1" fmla="*/ 90000 w 971441"/>
                  <a:gd name="connsiteY1" fmla="*/ 0 h 180000"/>
                  <a:gd name="connsiteX2" fmla="*/ 90000 w 971441"/>
                  <a:gd name="connsiteY2" fmla="*/ 45000 h 180000"/>
                  <a:gd name="connsiteX3" fmla="*/ 900000 w 971441"/>
                  <a:gd name="connsiteY3" fmla="*/ 45000 h 180000"/>
                  <a:gd name="connsiteX4" fmla="*/ 900000 w 971441"/>
                  <a:gd name="connsiteY4" fmla="*/ 135000 h 180000"/>
                  <a:gd name="connsiteX5" fmla="*/ 90000 w 971441"/>
                  <a:gd name="connsiteY5" fmla="*/ 135000 h 180000"/>
                  <a:gd name="connsiteX6" fmla="*/ 90000 w 971441"/>
                  <a:gd name="connsiteY6" fmla="*/ 180000 h 180000"/>
                  <a:gd name="connsiteX7" fmla="*/ 0 w 971441"/>
                  <a:gd name="connsiteY7" fmla="*/ 90000 h 180000"/>
                  <a:gd name="connsiteX0" fmla="*/ 0 w 976207"/>
                  <a:gd name="connsiteY0" fmla="*/ 90000 h 180000"/>
                  <a:gd name="connsiteX1" fmla="*/ 90000 w 976207"/>
                  <a:gd name="connsiteY1" fmla="*/ 0 h 180000"/>
                  <a:gd name="connsiteX2" fmla="*/ 90000 w 976207"/>
                  <a:gd name="connsiteY2" fmla="*/ 45000 h 180000"/>
                  <a:gd name="connsiteX3" fmla="*/ 900000 w 976207"/>
                  <a:gd name="connsiteY3" fmla="*/ 45000 h 180000"/>
                  <a:gd name="connsiteX4" fmla="*/ 900000 w 976207"/>
                  <a:gd name="connsiteY4" fmla="*/ 135000 h 180000"/>
                  <a:gd name="connsiteX5" fmla="*/ 90000 w 976207"/>
                  <a:gd name="connsiteY5" fmla="*/ 135000 h 180000"/>
                  <a:gd name="connsiteX6" fmla="*/ 90000 w 976207"/>
                  <a:gd name="connsiteY6" fmla="*/ 180000 h 180000"/>
                  <a:gd name="connsiteX7" fmla="*/ 0 w 976207"/>
                  <a:gd name="connsiteY7" fmla="*/ 9000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6207" h="180000">
                    <a:moveTo>
                      <a:pt x="0" y="90000"/>
                    </a:moveTo>
                    <a:lnTo>
                      <a:pt x="90000" y="0"/>
                    </a:lnTo>
                    <a:lnTo>
                      <a:pt x="90000" y="45000"/>
                    </a:lnTo>
                    <a:lnTo>
                      <a:pt x="900000" y="45000"/>
                    </a:lnTo>
                    <a:cubicBezTo>
                      <a:pt x="976207" y="94050"/>
                      <a:pt x="900000" y="105000"/>
                      <a:pt x="900000" y="135000"/>
                    </a:cubicBezTo>
                    <a:lnTo>
                      <a:pt x="90000" y="135000"/>
                    </a:lnTo>
                    <a:lnTo>
                      <a:pt x="90000" y="180000"/>
                    </a:lnTo>
                    <a:lnTo>
                      <a:pt x="0" y="90000"/>
                    </a:lnTo>
                    <a:close/>
                  </a:path>
                </a:pathLst>
              </a:cu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155" name="부제목 2"/>
            <p:cNvSpPr txBox="1">
              <a:spLocks/>
            </p:cNvSpPr>
            <p:nvPr/>
          </p:nvSpPr>
          <p:spPr>
            <a:xfrm>
              <a:off x="1220524" y="4495530"/>
              <a:ext cx="796688" cy="3618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 Bold" panose="020B0600000101010101" pitchFamily="34" charset="-127"/>
                  <a:ea typeface="나눔스퀘어OTF Bold" panose="020B0600000101010101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15mm</a:t>
              </a:r>
            </a:p>
          </p:txBody>
        </p:sp>
        <p:sp>
          <p:nvSpPr>
            <p:cNvPr id="166" name="부제목 2"/>
            <p:cNvSpPr txBox="1">
              <a:spLocks/>
            </p:cNvSpPr>
            <p:nvPr/>
          </p:nvSpPr>
          <p:spPr>
            <a:xfrm>
              <a:off x="4789669" y="4568286"/>
              <a:ext cx="796688" cy="3618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 Bold" panose="020B0600000101010101" pitchFamily="34" charset="-127"/>
                  <a:ea typeface="나눔스퀘어OTF Bold" panose="020B0600000101010101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25mm</a:t>
              </a:r>
            </a:p>
          </p:txBody>
        </p:sp>
        <p:sp>
          <p:nvSpPr>
            <p:cNvPr id="167" name="부제목 2"/>
            <p:cNvSpPr txBox="1">
              <a:spLocks/>
            </p:cNvSpPr>
            <p:nvPr/>
          </p:nvSpPr>
          <p:spPr>
            <a:xfrm>
              <a:off x="2846048" y="3096815"/>
              <a:ext cx="796688" cy="3618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 Bold" panose="020B0600000101010101" pitchFamily="34" charset="-127"/>
                  <a:ea typeface="나눔스퀘어OTF Bold" panose="020B0600000101010101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나눔스퀘어OTF" panose="020B0600000101010101" pitchFamily="34" charset="-127"/>
                  <a:ea typeface="나눔스퀘어OTF" panose="020B0600000101010101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5mm</a:t>
              </a:r>
            </a:p>
          </p:txBody>
        </p:sp>
      </p:grpSp>
      <p:sp>
        <p:nvSpPr>
          <p:cNvPr id="169" name="부제목 2"/>
          <p:cNvSpPr txBox="1">
            <a:spLocks/>
          </p:cNvSpPr>
          <p:nvPr/>
        </p:nvSpPr>
        <p:spPr>
          <a:xfrm>
            <a:off x="6398918" y="3023822"/>
            <a:ext cx="2078294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바닥에 위치 시킬 때 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70" name="부제목 2"/>
          <p:cNvSpPr txBox="1">
            <a:spLocks/>
          </p:cNvSpPr>
          <p:nvPr/>
        </p:nvSpPr>
        <p:spPr>
          <a:xfrm>
            <a:off x="8458854" y="3023822"/>
            <a:ext cx="3282296" cy="32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원하는 면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붉은색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위치 시킬 때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53" name="부제목 2"/>
          <p:cNvSpPr txBox="1">
            <a:spLocks/>
          </p:cNvSpPr>
          <p:nvPr/>
        </p:nvSpPr>
        <p:spPr>
          <a:xfrm>
            <a:off x="8458854" y="3512473"/>
            <a:ext cx="3282296" cy="1265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 만들어진 모델의 평면에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새로운 객체를 올릴 경우 모델 위에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en-US" altLang="ko-KR" sz="140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모양의 중심점이 생겨나 중심점에</a:t>
            </a:r>
            <a:endParaRPr lang="en-US" altLang="ko-KR" sz="140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객체를 생성 가능 하다</a:t>
            </a: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6715578" y="3430301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7363683" y="3430301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8011788" y="3430301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6715578" y="471674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7363683" y="471674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>
            <a:off x="8011788" y="4716749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6715578" y="4073133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7363683" y="4073133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8011788" y="4073133"/>
            <a:ext cx="144000" cy="144000"/>
          </a:xfrm>
          <a:prstGeom prst="rect">
            <a:avLst/>
          </a:prstGeom>
          <a:noFill/>
          <a:ln>
            <a:solidFill>
              <a:srgbClr val="F0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624814" y="4088833"/>
            <a:ext cx="3658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00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*</a:t>
            </a:r>
            <a:endParaRPr lang="ko-KR" altLang="en-US" sz="3000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71A8001D-0FF3-4157-A390-BD0BE5DADA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5616" y="1883220"/>
            <a:ext cx="3486150" cy="571500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FBA352F0-8D72-48B9-881B-CD64F858F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err="1"/>
              <a:t>NdotCAD</a:t>
            </a:r>
            <a:r>
              <a:rPr lang="en-US" altLang="ko-KR"/>
              <a:t> </a:t>
            </a:r>
            <a:r>
              <a:rPr lang="ko-KR" altLang="en-US"/>
              <a:t>기본 튜토리얼</a:t>
            </a:r>
          </a:p>
        </p:txBody>
      </p:sp>
    </p:spTree>
    <p:extLst>
      <p:ext uri="{BB962C8B-B14F-4D97-AF65-F5344CB8AC3E}">
        <p14:creationId xmlns:p14="http://schemas.microsoft.com/office/powerpoint/2010/main" val="37083424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4199</Words>
  <Application>Microsoft Office PowerPoint</Application>
  <PresentationFormat>와이드스크린</PresentationFormat>
  <Paragraphs>704</Paragraphs>
  <Slides>44</Slides>
  <Notes>43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1" baseType="lpstr">
      <vt:lpstr>Arial</vt:lpstr>
      <vt:lpstr>나눔스퀘어</vt:lpstr>
      <vt:lpstr>나눔스퀘어 Bold</vt:lpstr>
      <vt:lpstr>나눔스퀘어 ExtraBold</vt:lpstr>
      <vt:lpstr>맑은 고딕</vt:lpstr>
      <vt:lpstr>1_Office 테마</vt:lpstr>
      <vt:lpstr>Image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  <vt:lpstr>NdotCAD 기본 튜토리얼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ParkJinyoung</dc:creator>
  <cp:lastModifiedBy>ParkJinyoung</cp:lastModifiedBy>
  <cp:revision>7</cp:revision>
  <dcterms:created xsi:type="dcterms:W3CDTF">2021-07-12T11:15:44Z</dcterms:created>
  <dcterms:modified xsi:type="dcterms:W3CDTF">2021-07-12T11:32:02Z</dcterms:modified>
</cp:coreProperties>
</file>