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42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4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Jinyoung" userId="b2919ae6-d7f4-4937-a6ab-1f7295588597" providerId="ADAL" clId="{BFD016D2-36F2-4C71-A38A-0B004B6EEFA2}"/>
    <pc:docChg chg="delSld">
      <pc:chgData name="ParkJinyoung" userId="b2919ae6-d7f4-4937-a6ab-1f7295588597" providerId="ADAL" clId="{BFD016D2-36F2-4C71-A38A-0B004B6EEFA2}" dt="2021-07-12T11:21:53.272" v="0" actId="2696"/>
      <pc:docMkLst>
        <pc:docMk/>
      </pc:docMkLst>
      <pc:sldChg chg="del">
        <pc:chgData name="ParkJinyoung" userId="b2919ae6-d7f4-4937-a6ab-1f7295588597" providerId="ADAL" clId="{BFD016D2-36F2-4C71-A38A-0B004B6EEFA2}" dt="2021-07-12T11:21:53.272" v="0" actId="2696"/>
        <pc:sldMkLst>
          <pc:docMk/>
          <pc:sldMk cId="2540194126" sldId="343"/>
        </pc:sldMkLst>
      </pc:sldChg>
      <pc:sldChg chg="del">
        <pc:chgData name="ParkJinyoung" userId="b2919ae6-d7f4-4937-a6ab-1f7295588597" providerId="ADAL" clId="{BFD016D2-36F2-4C71-A38A-0B004B6EEFA2}" dt="2021-07-12T11:21:53.272" v="0" actId="2696"/>
        <pc:sldMkLst>
          <pc:docMk/>
          <pc:sldMk cId="2167311737" sldId="367"/>
        </pc:sldMkLst>
      </pc:sldChg>
      <pc:sldChg chg="del">
        <pc:chgData name="ParkJinyoung" userId="b2919ae6-d7f4-4937-a6ab-1f7295588597" providerId="ADAL" clId="{BFD016D2-36F2-4C71-A38A-0B004B6EEFA2}" dt="2021-07-12T11:21:53.272" v="0" actId="2696"/>
        <pc:sldMkLst>
          <pc:docMk/>
          <pc:sldMk cId="1311267265" sldId="368"/>
        </pc:sldMkLst>
      </pc:sldChg>
      <pc:sldChg chg="del">
        <pc:chgData name="ParkJinyoung" userId="b2919ae6-d7f4-4937-a6ab-1f7295588597" providerId="ADAL" clId="{BFD016D2-36F2-4C71-A38A-0B004B6EEFA2}" dt="2021-07-12T11:21:53.272" v="0" actId="2696"/>
        <pc:sldMkLst>
          <pc:docMk/>
          <pc:sldMk cId="1364909189" sldId="370"/>
        </pc:sldMkLst>
      </pc:sldChg>
      <pc:sldChg chg="del">
        <pc:chgData name="ParkJinyoung" userId="b2919ae6-d7f4-4937-a6ab-1f7295588597" providerId="ADAL" clId="{BFD016D2-36F2-4C71-A38A-0B004B6EEFA2}" dt="2021-07-12T11:21:53.272" v="0" actId="2696"/>
        <pc:sldMkLst>
          <pc:docMk/>
          <pc:sldMk cId="3624277319" sldId="371"/>
        </pc:sldMkLst>
      </pc:sldChg>
      <pc:sldChg chg="del">
        <pc:chgData name="ParkJinyoung" userId="b2919ae6-d7f4-4937-a6ab-1f7295588597" providerId="ADAL" clId="{BFD016D2-36F2-4C71-A38A-0B004B6EEFA2}" dt="2021-07-12T11:21:53.272" v="0" actId="2696"/>
        <pc:sldMkLst>
          <pc:docMk/>
          <pc:sldMk cId="1614664980" sldId="3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1C8F4-A1F5-4702-A1C4-8CF2B8EA5023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E53A3-0EF3-4FC4-8FE9-B3FBF56FE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46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81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70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40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87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72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181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608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56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dotca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>
            <a:extLst>
              <a:ext uri="{FF2B5EF4-FFF2-40B4-BE49-F238E27FC236}">
                <a16:creationId xmlns:a16="http://schemas.microsoft.com/office/drawing/2014/main" id="{7E87F6C4-2E41-4511-9ACA-7A1930AC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72" y="213462"/>
            <a:ext cx="6804705" cy="50694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C7FBD5AF-7F96-414A-83A1-4D2DEF5F3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001" y="739427"/>
            <a:ext cx="4617119" cy="50858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CD93B62-6EA0-43C0-A8A7-3832FBA85B9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709183" y="1686493"/>
            <a:ext cx="4105275" cy="341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 marL="432000">
              <a:defRPr sz="1800"/>
            </a:lvl2pPr>
            <a:lvl3pPr marL="648000">
              <a:defRPr sz="1600"/>
            </a:lvl3pPr>
            <a:lvl4pPr marL="864000">
              <a:defRPr sz="1400"/>
            </a:lvl4pPr>
            <a:lvl5pPr marL="1080000"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4D1973E-0047-4768-842E-7CC17E2B4E23}"/>
              </a:ext>
            </a:extLst>
          </p:cNvPr>
          <p:cNvSpPr/>
          <p:nvPr userDrawn="1"/>
        </p:nvSpPr>
        <p:spPr>
          <a:xfrm>
            <a:off x="11946358" y="6611500"/>
            <a:ext cx="18920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P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8BC9D98-04A6-4455-A649-21D804D3C76F}"/>
              </a:ext>
            </a:extLst>
          </p:cNvPr>
          <p:cNvSpPr/>
          <p:nvPr userDrawn="1"/>
        </p:nvSpPr>
        <p:spPr>
          <a:xfrm>
            <a:off x="304260" y="843160"/>
            <a:ext cx="286207" cy="286207"/>
          </a:xfrm>
          <a:prstGeom prst="ellipse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34634936-B22F-4BCF-B7EE-6C097F735E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55600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래픽 176">
            <a:extLst>
              <a:ext uri="{FF2B5EF4-FFF2-40B4-BE49-F238E27FC236}">
                <a16:creationId xmlns:a16="http://schemas.microsoft.com/office/drawing/2014/main" id="{F2712626-D627-4FB5-9BB0-C75244EC4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11032388" y="283080"/>
            <a:ext cx="892960" cy="210016"/>
          </a:xfrm>
          <a:prstGeom prst="rect">
            <a:avLst/>
          </a:prstGeom>
          <a:effectLst/>
        </p:spPr>
      </p:pic>
      <p:sp>
        <p:nvSpPr>
          <p:cNvPr id="22" name="부제목 2">
            <a:extLst>
              <a:ext uri="{FF2B5EF4-FFF2-40B4-BE49-F238E27FC236}">
                <a16:creationId xmlns:a16="http://schemas.microsoft.com/office/drawing/2014/main" id="{CCCBC4C3-6427-4739-A67F-A71E9453768C}"/>
              </a:ext>
            </a:extLst>
          </p:cNvPr>
          <p:cNvSpPr txBox="1">
            <a:spLocks/>
          </p:cNvSpPr>
          <p:nvPr userDrawn="1"/>
        </p:nvSpPr>
        <p:spPr>
          <a:xfrm>
            <a:off x="3169919" y="6662224"/>
            <a:ext cx="5852162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www.ndotcad.com</a:t>
            </a:r>
            <a:r>
              <a:rPr lang="en-US" altLang="ko-KR" sz="900" baseline="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Copyright </a:t>
            </a:r>
            <a:r>
              <a:rPr lang="ko-KR" altLang="en-US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ⓒ </a:t>
            </a:r>
            <a:r>
              <a:rPr lang="en-US" altLang="ko-KR" sz="90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NDotLight</a:t>
            </a:r>
            <a:r>
              <a:rPr lang="en-US" altLang="ko-KR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All rights reserved.</a:t>
            </a:r>
            <a:endParaRPr lang="ko-KR" altLang="en-US" sz="9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B389F2E6-B285-435D-B2E4-680A20C5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226" y="6449225"/>
            <a:ext cx="1397918" cy="216000"/>
          </a:xfrm>
        </p:spPr>
        <p:txBody>
          <a:bodyPr/>
          <a:lstStyle>
            <a:lvl1pPr>
              <a:defRPr>
                <a:solidFill>
                  <a:srgbClr val="1DCAD3"/>
                </a:solidFill>
              </a:defRPr>
            </a:lvl1pPr>
          </a:lstStyle>
          <a:p>
            <a:fld id="{D80321D1-FA42-4DB3-A6C4-C87D2D2D2C2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24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49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68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3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33877C8-B599-44B7-9423-9BED6CDAC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2" t="54493"/>
          <a:stretch/>
        </p:blipFill>
        <p:spPr>
          <a:xfrm>
            <a:off x="0" y="4729797"/>
            <a:ext cx="12192000" cy="2128203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0DBF3A5D-68BC-4486-8AD2-4AF430A4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350" y="1705434"/>
            <a:ext cx="7594600" cy="2919129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5400">
                <a:solidFill>
                  <a:srgbClr val="68C4CA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8" name="텍스트 개체 틀 2">
            <a:extLst>
              <a:ext uri="{FF2B5EF4-FFF2-40B4-BE49-F238E27FC236}">
                <a16:creationId xmlns:a16="http://schemas.microsoft.com/office/drawing/2014/main" id="{EAE09340-E26C-483E-A03C-01970439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2350" y="5475631"/>
            <a:ext cx="7673975" cy="86939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pic>
        <p:nvPicPr>
          <p:cNvPr id="19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3A9A7D0-D0AC-4D6D-B83A-EA566C465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4" t="54493"/>
          <a:stretch/>
        </p:blipFill>
        <p:spPr>
          <a:xfrm rot="10800000">
            <a:off x="-1" y="0"/>
            <a:ext cx="12531635" cy="1600200"/>
          </a:xfrm>
          <a:prstGeom prst="rect">
            <a:avLst/>
          </a:prstGeom>
        </p:spPr>
      </p:pic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9BA2FBAC-6DD7-4D1E-8AC8-558839EFD07F}"/>
              </a:ext>
            </a:extLst>
          </p:cNvPr>
          <p:cNvSpPr/>
          <p:nvPr userDrawn="1"/>
        </p:nvSpPr>
        <p:spPr>
          <a:xfrm>
            <a:off x="4766713" y="268922"/>
            <a:ext cx="2333518" cy="584518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190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래픽 176">
            <a:extLst>
              <a:ext uri="{FF2B5EF4-FFF2-40B4-BE49-F238E27FC236}">
                <a16:creationId xmlns:a16="http://schemas.microsoft.com/office/drawing/2014/main" id="{3F9E2F6A-1BC7-4CD4-8E50-4B56A2B08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7805"/>
          <a:stretch/>
        </p:blipFill>
        <p:spPr>
          <a:xfrm>
            <a:off x="5029474" y="345690"/>
            <a:ext cx="1807996" cy="425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497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5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23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 flipH="1">
            <a:off x="4299994" y="0"/>
            <a:ext cx="789200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-1078"/>
            <a:ext cx="4299995" cy="6859078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176">
            <a:extLst>
              <a:ext uri="{FF2B5EF4-FFF2-40B4-BE49-F238E27FC236}">
                <a16:creationId xmlns:a16="http://schemas.microsoft.com/office/drawing/2014/main" id="{D5042B23-A14B-4D9C-8017-D0167D0E5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11032388" y="283080"/>
            <a:ext cx="892960" cy="2100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448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-1078"/>
            <a:ext cx="12192000" cy="3780598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206500" y="2293619"/>
            <a:ext cx="9766300" cy="1485901"/>
          </a:xfrm>
        </p:spPr>
        <p:txBody>
          <a:bodyPr anchor="ctr">
            <a:normAutofit/>
          </a:bodyPr>
          <a:lstStyle>
            <a:lvl1pPr algn="ctr">
              <a:defRPr sz="9600" baseline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97B39A7F-2474-41F4-A26F-799DA16D95D2}"/>
              </a:ext>
            </a:extLst>
          </p:cNvPr>
          <p:cNvSpPr/>
          <p:nvPr userDrawn="1"/>
        </p:nvSpPr>
        <p:spPr>
          <a:xfrm>
            <a:off x="4766713" y="5996371"/>
            <a:ext cx="2333518" cy="584518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190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래픽 176">
            <a:extLst>
              <a:ext uri="{FF2B5EF4-FFF2-40B4-BE49-F238E27FC236}">
                <a16:creationId xmlns:a16="http://schemas.microsoft.com/office/drawing/2014/main" id="{1C513F07-00CB-4A9E-A22B-652EAEB21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5029474" y="6073139"/>
            <a:ext cx="1807996" cy="425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803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err="1"/>
              <a:t>Cyporight</a:t>
            </a:r>
            <a:r>
              <a:rPr lang="en-US" altLang="ko-KR" dirty="0"/>
              <a:t> ⓒ </a:t>
            </a:r>
            <a:r>
              <a:rPr lang="en-US" altLang="ko-KR" dirty="0" err="1"/>
              <a:t>NDotLight</a:t>
            </a:r>
            <a:r>
              <a:rPr lang="en-US" altLang="ko-KR" dirty="0"/>
              <a:t>. All rights reserved.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23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9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err="1"/>
              <a:t>Cyporight</a:t>
            </a:r>
            <a:r>
              <a:rPr lang="en-US" altLang="ko-KR" dirty="0"/>
              <a:t> ⓒ </a:t>
            </a:r>
            <a:r>
              <a:rPr lang="en-US" altLang="ko-KR" dirty="0" err="1"/>
              <a:t>NDotLight</a:t>
            </a:r>
            <a:r>
              <a:rPr lang="en-US" altLang="ko-KR" dirty="0"/>
              <a:t>. All rights reserved.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321D1-FA42-4DB3-A6C4-C87D2D2D2C2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532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스퀘어 Bold" panose="020B0600000101010101" pitchFamily="50" charset="-127"/>
          <a:ea typeface="나눔스퀘어 Bold" panose="020B0600000101010101" pitchFamily="50" charset="-127"/>
          <a:cs typeface="+mj-cs"/>
        </a:defRPr>
      </a:lvl1pPr>
    </p:titleStyle>
    <p:bodyStyle>
      <a:lvl1pPr marL="2160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스퀘어 Bold" panose="020B0600000101010101" pitchFamily="50" charset="-127"/>
          <a:ea typeface="나눔스퀘어 Bold" panose="020B0600000101010101" pitchFamily="50" charset="-127"/>
          <a:cs typeface="+mn-cs"/>
        </a:defRPr>
      </a:lvl1pPr>
      <a:lvl2pPr marL="540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4pPr>
      <a:lvl5pPr marL="1476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wmf"/><Relationship Id="rId3" Type="http://schemas.openxmlformats.org/officeDocument/2006/relationships/image" Target="../media/image14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19.bin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8.bin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30.wmf"/><Relationship Id="rId23" Type="http://schemas.openxmlformats.org/officeDocument/2006/relationships/oleObject" Target="../embeddings/oleObject24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92350" y="1598580"/>
            <a:ext cx="7594600" cy="2919129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오픈소스</a:t>
            </a:r>
            <a:r>
              <a:rPr lang="ko-KR" altLang="en-US" dirty="0"/>
              <a:t> 알아보기 </a:t>
            </a:r>
            <a:r>
              <a:rPr lang="en-US" altLang="ko-KR" dirty="0"/>
              <a:t>: </a:t>
            </a:r>
            <a:br>
              <a:rPr lang="en-US" altLang="ko-KR" dirty="0"/>
            </a:br>
            <a:r>
              <a:rPr lang="ko-KR" altLang="en-US" dirty="0" err="1"/>
              <a:t>오픈소스의</a:t>
            </a:r>
            <a:r>
              <a:rPr lang="ko-KR" altLang="en-US" dirty="0"/>
              <a:t> 이해와 활용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4294967295"/>
          </p:nvPr>
        </p:nvSpPr>
        <p:spPr>
          <a:xfrm>
            <a:off x="2292350" y="5496112"/>
            <a:ext cx="7673975" cy="1023605"/>
          </a:xfrm>
        </p:spPr>
        <p:txBody>
          <a:bodyPr>
            <a:normAutofit/>
          </a:bodyPr>
          <a:lstStyle/>
          <a:p>
            <a:r>
              <a:rPr lang="ko-KR" altLang="en-US" sz="2400" dirty="0" err="1"/>
              <a:t>오픈소스의</a:t>
            </a:r>
            <a:r>
              <a:rPr lang="ko-KR" altLang="en-US" sz="2400" dirty="0"/>
              <a:t> 뜻과 활용 방법을 파악하고</a:t>
            </a:r>
            <a:endParaRPr lang="en-US" altLang="ko-KR" sz="2400" dirty="0"/>
          </a:p>
          <a:p>
            <a:r>
              <a:rPr lang="ko-KR" altLang="en-US" sz="2400" dirty="0"/>
              <a:t>온라인 </a:t>
            </a:r>
            <a:r>
              <a:rPr lang="ko-KR" altLang="en-US" sz="2400" dirty="0" err="1"/>
              <a:t>오픈소스를</a:t>
            </a:r>
            <a:r>
              <a:rPr lang="ko-KR" altLang="en-US" sz="2400" dirty="0"/>
              <a:t> 활용하여 모델을 수정해보자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404343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 err="1"/>
              <a:t>오픈소스</a:t>
            </a:r>
            <a:r>
              <a:rPr lang="en-US" altLang="ko-KR" sz="2000" dirty="0"/>
              <a:t>(Open Source)</a:t>
            </a:r>
            <a:r>
              <a:rPr lang="ko-KR" altLang="en-US" sz="2000" dirty="0"/>
              <a:t>란 </a:t>
            </a:r>
            <a:r>
              <a:rPr lang="en-US" altLang="ko-KR" sz="2000" dirty="0"/>
              <a:t>?</a:t>
            </a:r>
            <a:endParaRPr lang="ko-KR" altLang="en-US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1797" y="5166278"/>
            <a:ext cx="9568406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공개된 자료를 누구나 참고하고 재 가공하여 사용자들간의 효율을 높일 수 있는 자료 또는 소프트웨어</a:t>
            </a:r>
            <a:endParaRPr lang="en-US" altLang="ko-KR" spc="-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※</a:t>
            </a:r>
            <a:r>
              <a:rPr lang="ko-KR" altLang="en-US" sz="12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대부분 상업적 목적으로 재사용 불가</a:t>
            </a:r>
            <a:endParaRPr lang="en-US" altLang="ko-KR" sz="1200" spc="-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999023" y="6330568"/>
            <a:ext cx="2065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ko-KR" sz="10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※</a:t>
            </a:r>
            <a:r>
              <a:rPr lang="ko-KR" altLang="en-US" sz="10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이미지 출처 </a:t>
            </a:r>
            <a:r>
              <a:rPr lang="en-US" altLang="ko-KR" sz="10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Google Image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25" y="1429288"/>
            <a:ext cx="6119150" cy="3441182"/>
          </a:xfrm>
          <a:prstGeom prst="rect">
            <a:avLst/>
          </a:prstGeom>
        </p:spPr>
      </p:pic>
      <p:sp>
        <p:nvSpPr>
          <p:cNvPr id="8" name="제목 6">
            <a:extLst>
              <a:ext uri="{FF2B5EF4-FFF2-40B4-BE49-F238E27FC236}">
                <a16:creationId xmlns:a16="http://schemas.microsoft.com/office/drawing/2014/main" id="{999C2C57-0BC9-4165-B7B3-0EDD762A9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72" y="213462"/>
            <a:ext cx="6804705" cy="506947"/>
          </a:xfrm>
        </p:spPr>
        <p:txBody>
          <a:bodyPr/>
          <a:lstStyle/>
          <a:p>
            <a:r>
              <a:rPr lang="ko-KR" altLang="en-US" dirty="0"/>
              <a:t>오픈소스의 개념</a:t>
            </a:r>
          </a:p>
        </p:txBody>
      </p:sp>
    </p:spTree>
    <p:extLst>
      <p:ext uri="{BB962C8B-B14F-4D97-AF65-F5344CB8AC3E}">
        <p14:creationId xmlns:p14="http://schemas.microsoft.com/office/powerpoint/2010/main" val="365483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28" y="3935918"/>
            <a:ext cx="1906623" cy="2178997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 dirty="0" err="1"/>
              <a:t>오픈소스</a:t>
            </a:r>
            <a:r>
              <a:rPr lang="en-US" altLang="ko-KR" dirty="0"/>
              <a:t>(Open Source)</a:t>
            </a:r>
            <a:r>
              <a:rPr lang="ko-KR" altLang="en-US" dirty="0"/>
              <a:t>가 필요한 이유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9999023" y="6330568"/>
            <a:ext cx="2065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ko-KR" sz="10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※</a:t>
            </a:r>
            <a:r>
              <a:rPr lang="ko-KR" altLang="en-US" sz="10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이미지 출처 </a:t>
            </a:r>
            <a:r>
              <a:rPr lang="en-US" altLang="ko-KR" sz="10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Google Image</a:t>
            </a:r>
          </a:p>
        </p:txBody>
      </p:sp>
      <p:pic>
        <p:nvPicPr>
          <p:cNvPr id="26626" name="Picture 2" descr="The Future of Open Source Desktop 3D Printers - Happy Printi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05" y="1672765"/>
            <a:ext cx="4038084" cy="28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47" y="1632243"/>
            <a:ext cx="2481014" cy="1050782"/>
          </a:xfrm>
          <a:prstGeom prst="rect">
            <a:avLst/>
          </a:prstGeom>
        </p:spPr>
      </p:pic>
      <p:sp>
        <p:nvSpPr>
          <p:cNvPr id="13" name="부제목 2"/>
          <p:cNvSpPr txBox="1">
            <a:spLocks/>
          </p:cNvSpPr>
          <p:nvPr/>
        </p:nvSpPr>
        <p:spPr>
          <a:xfrm>
            <a:off x="1324888" y="2706579"/>
            <a:ext cx="2839932" cy="4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 </a:t>
            </a: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오픈소스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S/W &gt;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4771288" y="3451542"/>
            <a:ext cx="969296" cy="382878"/>
          </a:xfrm>
          <a:prstGeom prst="rightArrow">
            <a:avLst/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부제목 2"/>
          <p:cNvSpPr txBox="1">
            <a:spLocks/>
          </p:cNvSpPr>
          <p:nvPr/>
        </p:nvSpPr>
        <p:spPr>
          <a:xfrm>
            <a:off x="1371184" y="5815068"/>
            <a:ext cx="2839932" cy="4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 </a:t>
            </a: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오픈소스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H/W &gt;</a:t>
            </a:r>
          </a:p>
        </p:txBody>
      </p:sp>
      <p:sp>
        <p:nvSpPr>
          <p:cNvPr id="18" name="부제목 2"/>
          <p:cNvSpPr txBox="1">
            <a:spLocks/>
          </p:cNvSpPr>
          <p:nvPr/>
        </p:nvSpPr>
        <p:spPr>
          <a:xfrm>
            <a:off x="6465944" y="4683620"/>
            <a:ext cx="4802006" cy="4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 </a:t>
            </a: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오픈소스를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활용해서 만든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3D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프린터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&gt;</a:t>
            </a:r>
          </a:p>
        </p:txBody>
      </p:sp>
      <p:sp>
        <p:nvSpPr>
          <p:cNvPr id="19" name="덧셈 기호 18"/>
          <p:cNvSpPr/>
          <p:nvPr/>
        </p:nvSpPr>
        <p:spPr>
          <a:xfrm>
            <a:off x="2338657" y="3243714"/>
            <a:ext cx="815444" cy="815444"/>
          </a:xfrm>
          <a:prstGeom prst="mathPlus">
            <a:avLst>
              <a:gd name="adj1" fmla="val 10258"/>
            </a:avLst>
          </a:prstGeom>
          <a:solidFill>
            <a:srgbClr val="F0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712351" y="5191585"/>
            <a:ext cx="4309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8C4CA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공개된 </a:t>
            </a:r>
            <a:r>
              <a:rPr lang="ko-KR" altLang="en-US" spc="-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8C4CA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오픈소스</a:t>
            </a:r>
            <a:r>
              <a:rPr lang="ko-KR" altLang="en-US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8C4CA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자료를 활용하여 비 전문가도</a:t>
            </a:r>
            <a:endParaRPr lang="en-US" altLang="ko-KR" spc="-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68C4CA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8C4CA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충분히 무언가를 만들 수 있다</a:t>
            </a:r>
            <a:r>
              <a:rPr lang="en-US" altLang="ko-KR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68C4CA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BCCE7291-0621-4A1F-8CB4-2DA238F9F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오픈소스의 개념</a:t>
            </a:r>
          </a:p>
        </p:txBody>
      </p:sp>
    </p:spTree>
    <p:extLst>
      <p:ext uri="{BB962C8B-B14F-4D97-AF65-F5344CB8AC3E}">
        <p14:creationId xmlns:p14="http://schemas.microsoft.com/office/powerpoint/2010/main" val="397179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3745835" cy="508584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 dirty="0"/>
              <a:t>대표적인 온라인 </a:t>
            </a:r>
            <a:r>
              <a:rPr lang="ko-KR" altLang="en-US" dirty="0" err="1"/>
              <a:t>오픈소스</a:t>
            </a:r>
            <a:r>
              <a:rPr lang="ko-KR" altLang="en-US" dirty="0"/>
              <a:t> 사이트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9999023" y="6330568"/>
            <a:ext cx="2065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ko-KR" sz="10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※</a:t>
            </a:r>
            <a:r>
              <a:rPr lang="ko-KR" altLang="en-US" sz="10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이미지 출처 </a:t>
            </a:r>
            <a:r>
              <a:rPr lang="en-US" altLang="ko-KR" sz="10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Google Image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1" y="1995743"/>
            <a:ext cx="2945454" cy="144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88" y="1455743"/>
            <a:ext cx="3360000" cy="2520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26" y="1815743"/>
            <a:ext cx="2923926" cy="1800000"/>
          </a:xfrm>
          <a:prstGeom prst="rect">
            <a:avLst/>
          </a:prstGeom>
        </p:spPr>
      </p:pic>
      <p:sp>
        <p:nvSpPr>
          <p:cNvPr id="20" name="부제목 2"/>
          <p:cNvSpPr txBox="1">
            <a:spLocks/>
          </p:cNvSpPr>
          <p:nvPr/>
        </p:nvSpPr>
        <p:spPr>
          <a:xfrm>
            <a:off x="670582" y="4053493"/>
            <a:ext cx="2839932" cy="1556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 </a:t>
            </a:r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Thingiverse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&gt;</a:t>
            </a:r>
          </a:p>
          <a:p>
            <a:pPr>
              <a:lnSpc>
                <a:spcPct val="100000"/>
              </a:lnSpc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3D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프린터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레이저커터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CNC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등에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활용 가능한 자료 위주의 가장 유명한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오픈소스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사이트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1" name="부제목 2"/>
          <p:cNvSpPr txBox="1">
            <a:spLocks/>
          </p:cNvSpPr>
          <p:nvPr/>
        </p:nvSpPr>
        <p:spPr>
          <a:xfrm>
            <a:off x="4266923" y="4053493"/>
            <a:ext cx="2839932" cy="1556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 </a:t>
            </a:r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MyMiniFactory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&gt;</a:t>
            </a:r>
          </a:p>
          <a:p>
            <a:pPr>
              <a:lnSpc>
                <a:spcPct val="100000"/>
              </a:lnSpc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3D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프린터에 사용 할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3D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모델링 위주의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자료가 많으며 </a:t>
            </a: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고퀄리티의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유료파일을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구할 수 있는 </a:t>
            </a: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오픈소스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사이트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부제목 2"/>
          <p:cNvSpPr txBox="1">
            <a:spLocks/>
          </p:cNvSpPr>
          <p:nvPr/>
        </p:nvSpPr>
        <p:spPr>
          <a:xfrm>
            <a:off x="8396122" y="4053493"/>
            <a:ext cx="2839932" cy="1556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 </a:t>
            </a:r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Instructables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&gt;</a:t>
            </a:r>
          </a:p>
          <a:p>
            <a:pPr>
              <a:lnSpc>
                <a:spcPct val="100000"/>
              </a:lnSpc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3D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모델링을 포함한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요리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공예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금속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등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매우 다양한 주제를 다루고 작업 방법과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재료 구입처까지 알려주는 것이 원칙인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오픈소스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사이트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제목 6">
            <a:extLst>
              <a:ext uri="{FF2B5EF4-FFF2-40B4-BE49-F238E27FC236}">
                <a16:creationId xmlns:a16="http://schemas.microsoft.com/office/drawing/2014/main" id="{773291C5-D2AA-4737-A242-A6942DDBB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72" y="213462"/>
            <a:ext cx="6804705" cy="506947"/>
          </a:xfrm>
        </p:spPr>
        <p:txBody>
          <a:bodyPr/>
          <a:lstStyle/>
          <a:p>
            <a:r>
              <a:rPr lang="ko-KR" altLang="en-US" dirty="0"/>
              <a:t>오픈소스의 개념</a:t>
            </a:r>
          </a:p>
        </p:txBody>
      </p:sp>
    </p:spTree>
    <p:extLst>
      <p:ext uri="{BB962C8B-B14F-4D97-AF65-F5344CB8AC3E}">
        <p14:creationId xmlns:p14="http://schemas.microsoft.com/office/powerpoint/2010/main" val="195283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573425" cy="508584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 err="1"/>
              <a:t>Thingiverse</a:t>
            </a:r>
            <a:r>
              <a:rPr lang="en-US" altLang="ko-KR" dirty="0"/>
              <a:t>(</a:t>
            </a:r>
            <a:r>
              <a:rPr lang="ko-KR" altLang="en-US" dirty="0" err="1"/>
              <a:t>싱기버스</a:t>
            </a:r>
            <a:r>
              <a:rPr lang="en-US" altLang="ko-KR" dirty="0"/>
              <a:t>) </a:t>
            </a:r>
            <a:r>
              <a:rPr lang="ko-KR" altLang="en-US" dirty="0"/>
              <a:t>사이트 이용 방법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4" y="1574197"/>
            <a:ext cx="3248123" cy="105796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60" y="2735867"/>
            <a:ext cx="2257880" cy="137568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"/>
          <a:stretch/>
        </p:blipFill>
        <p:spPr>
          <a:xfrm>
            <a:off x="5063924" y="1574197"/>
            <a:ext cx="6875362" cy="3897449"/>
          </a:xfrm>
          <a:prstGeom prst="rect">
            <a:avLst/>
          </a:prstGeom>
        </p:spPr>
      </p:pic>
      <p:sp>
        <p:nvSpPr>
          <p:cNvPr id="15" name="부제목 2"/>
          <p:cNvSpPr txBox="1">
            <a:spLocks/>
          </p:cNvSpPr>
          <p:nvPr/>
        </p:nvSpPr>
        <p:spPr>
          <a:xfrm>
            <a:off x="617821" y="4288580"/>
            <a:ext cx="4001892" cy="1554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구글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네이버같은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검색 엔진에서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영어로</a:t>
            </a:r>
            <a:r>
              <a:rPr lang="en-US" altLang="ko-K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Thingiverse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또는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한글로 </a:t>
            </a: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싱기버스를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검색하여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사이트에 접속 한다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0" name="제목 6">
            <a:extLst>
              <a:ext uri="{FF2B5EF4-FFF2-40B4-BE49-F238E27FC236}">
                <a16:creationId xmlns:a16="http://schemas.microsoft.com/office/drawing/2014/main" id="{2C476A73-8871-4DAC-8C7E-188F990BC9CF}"/>
              </a:ext>
            </a:extLst>
          </p:cNvPr>
          <p:cNvSpPr txBox="1">
            <a:spLocks/>
          </p:cNvSpPr>
          <p:nvPr/>
        </p:nvSpPr>
        <p:spPr>
          <a:xfrm>
            <a:off x="220472" y="213462"/>
            <a:ext cx="6804705" cy="506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j-cs"/>
              </a:defRPr>
            </a:lvl1pPr>
          </a:lstStyle>
          <a:p>
            <a:r>
              <a:rPr lang="ko-KR" altLang="en-US"/>
              <a:t>오픈소스의 개념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52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"/>
          <a:stretch/>
        </p:blipFill>
        <p:spPr>
          <a:xfrm>
            <a:off x="706056" y="1574198"/>
            <a:ext cx="6273478" cy="3556258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706054" y="1574198"/>
            <a:ext cx="6273479" cy="355625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573425" cy="508584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 err="1"/>
              <a:t>Thingiverse</a:t>
            </a:r>
            <a:r>
              <a:rPr lang="en-US" altLang="ko-KR" dirty="0"/>
              <a:t>(</a:t>
            </a:r>
            <a:r>
              <a:rPr lang="ko-KR" altLang="en-US" dirty="0" err="1"/>
              <a:t>싱기버스</a:t>
            </a:r>
            <a:r>
              <a:rPr lang="en-US" altLang="ko-KR" dirty="0"/>
              <a:t>) </a:t>
            </a:r>
            <a:r>
              <a:rPr lang="ko-KR" altLang="en-US" dirty="0"/>
              <a:t>사이트 이용 방법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/>
        </p:nvGraphicFramePr>
        <p:xfrm>
          <a:off x="6307145" y="3422732"/>
          <a:ext cx="5586166" cy="259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1961720" imgH="5549040" progId="Photoshop.Image.13">
                  <p:embed/>
                </p:oleObj>
              </mc:Choice>
              <mc:Fallback>
                <p:oleObj name="Image" r:id="rId4" imgW="11961720" imgH="5549040" progId="Photoshop.Image.13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7145" y="3422732"/>
                        <a:ext cx="5586166" cy="259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617821" y="5220539"/>
          <a:ext cx="2083606" cy="132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3834720" imgH="2437920" progId="Photoshop.Image.13">
                  <p:embed/>
                </p:oleObj>
              </mc:Choice>
              <mc:Fallback>
                <p:oleObj name="Image" r:id="rId6" imgW="3834720" imgH="2437920" progId="Photoshop.Image.13">
                  <p:embed/>
                  <p:pic>
                    <p:nvPicPr>
                      <p:cNvPr id="10" name="개체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821" y="5220539"/>
                        <a:ext cx="2083606" cy="1324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꺾인 연결선 12"/>
          <p:cNvCxnSpPr>
            <a:stCxn id="14" idx="1"/>
            <a:endCxn id="12" idx="2"/>
          </p:cNvCxnSpPr>
          <p:nvPr/>
        </p:nvCxnSpPr>
        <p:spPr>
          <a:xfrm rot="10800000" flipH="1">
            <a:off x="617821" y="1825335"/>
            <a:ext cx="1766400" cy="4056455"/>
          </a:xfrm>
          <a:prstGeom prst="bentConnector4">
            <a:avLst>
              <a:gd name="adj1" fmla="val -12942"/>
              <a:gd name="adj2" fmla="val 58177"/>
            </a:avLst>
          </a:prstGeom>
          <a:ln w="12700">
            <a:solidFill>
              <a:srgbClr val="F05F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617821" y="5218362"/>
            <a:ext cx="2083606" cy="1326853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307145" y="3422731"/>
            <a:ext cx="5586166" cy="2591063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꺾인 연결선 18"/>
          <p:cNvCxnSpPr>
            <a:stCxn id="16" idx="1"/>
            <a:endCxn id="17" idx="2"/>
          </p:cNvCxnSpPr>
          <p:nvPr/>
        </p:nvCxnSpPr>
        <p:spPr>
          <a:xfrm rot="10800000">
            <a:off x="3506777" y="1825335"/>
            <a:ext cx="2800369" cy="2892929"/>
          </a:xfrm>
          <a:prstGeom prst="bentConnector2">
            <a:avLst/>
          </a:prstGeom>
          <a:ln w="12700">
            <a:solidFill>
              <a:srgbClr val="F05F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개체 33"/>
          <p:cNvGraphicFramePr>
            <a:graphicFrameLocks noChangeAspect="1"/>
          </p:cNvGraphicFramePr>
          <p:nvPr/>
        </p:nvGraphicFramePr>
        <p:xfrm>
          <a:off x="1844223" y="1721186"/>
          <a:ext cx="1079996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3809520" imgH="380880" progId="Photoshop.Image.13">
                  <p:embed/>
                </p:oleObj>
              </mc:Choice>
              <mc:Fallback>
                <p:oleObj name="Image" r:id="rId8" imgW="3809520" imgH="380880" progId="Photoshop.Image.13">
                  <p:embed/>
                  <p:pic>
                    <p:nvPicPr>
                      <p:cNvPr id="34" name="개체 3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44223" y="1721186"/>
                        <a:ext cx="1079996" cy="1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개체 34"/>
          <p:cNvGraphicFramePr>
            <a:graphicFrameLocks noChangeAspect="1"/>
          </p:cNvGraphicFramePr>
          <p:nvPr/>
        </p:nvGraphicFramePr>
        <p:xfrm>
          <a:off x="2966776" y="1717334"/>
          <a:ext cx="1080000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0" imgW="3809520" imgH="380880" progId="Photoshop.Image.13">
                  <p:embed/>
                </p:oleObj>
              </mc:Choice>
              <mc:Fallback>
                <p:oleObj name="Image" r:id="rId10" imgW="3809520" imgH="380880" progId="Photoshop.Image.13">
                  <p:embed/>
                  <p:pic>
                    <p:nvPicPr>
                      <p:cNvPr id="35" name="개체 3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66776" y="1717334"/>
                        <a:ext cx="1080000" cy="1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직사각형 11"/>
          <p:cNvSpPr/>
          <p:nvPr/>
        </p:nvSpPr>
        <p:spPr>
          <a:xfrm>
            <a:off x="1844223" y="1721186"/>
            <a:ext cx="1079996" cy="104148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966775" y="1717334"/>
            <a:ext cx="1080001" cy="108000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9" name="개체 48"/>
          <p:cNvGraphicFramePr>
            <a:graphicFrameLocks noChangeAspect="1"/>
          </p:cNvGraphicFramePr>
          <p:nvPr/>
        </p:nvGraphicFramePr>
        <p:xfrm>
          <a:off x="2163529" y="1586691"/>
          <a:ext cx="3368113" cy="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2" imgW="17358480" imgH="507600" progId="Photoshop.Image.13">
                  <p:embed/>
                </p:oleObj>
              </mc:Choice>
              <mc:Fallback>
                <p:oleObj name="Image" r:id="rId12" imgW="17358480" imgH="507600" progId="Photoshop.Image.13">
                  <p:embed/>
                  <p:pic>
                    <p:nvPicPr>
                      <p:cNvPr id="49" name="개체 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63529" y="1586691"/>
                        <a:ext cx="3368113" cy="9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직사각형 56"/>
          <p:cNvSpPr/>
          <p:nvPr/>
        </p:nvSpPr>
        <p:spPr>
          <a:xfrm>
            <a:off x="2163528" y="1582839"/>
            <a:ext cx="3368113" cy="102526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꺾인 연결선 57"/>
          <p:cNvCxnSpPr>
            <a:stCxn id="65" idx="1"/>
            <a:endCxn id="57" idx="0"/>
          </p:cNvCxnSpPr>
          <p:nvPr/>
        </p:nvCxnSpPr>
        <p:spPr>
          <a:xfrm rot="10800000">
            <a:off x="3847586" y="1582839"/>
            <a:ext cx="3971913" cy="44652"/>
          </a:xfrm>
          <a:prstGeom prst="bentConnector4">
            <a:avLst>
              <a:gd name="adj1" fmla="val 18163"/>
              <a:gd name="adj2" fmla="val 611959"/>
            </a:avLst>
          </a:prstGeom>
          <a:ln w="12700">
            <a:solidFill>
              <a:srgbClr val="F05F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개체 62"/>
          <p:cNvGraphicFramePr>
            <a:graphicFrameLocks noChangeAspect="1"/>
          </p:cNvGraphicFramePr>
          <p:nvPr/>
        </p:nvGraphicFramePr>
        <p:xfrm>
          <a:off x="7819498" y="1373491"/>
          <a:ext cx="167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1676160" imgH="507600" progId="Photoshop.Image.13">
                  <p:embed/>
                </p:oleObj>
              </mc:Choice>
              <mc:Fallback>
                <p:oleObj name="Image" r:id="rId14" imgW="1676160" imgH="507600" progId="Photoshop.Image.13">
                  <p:embed/>
                  <p:pic>
                    <p:nvPicPr>
                      <p:cNvPr id="63" name="개체 6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19498" y="1373491"/>
                        <a:ext cx="1676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직사각형 64"/>
          <p:cNvSpPr/>
          <p:nvPr/>
        </p:nvSpPr>
        <p:spPr>
          <a:xfrm>
            <a:off x="7819498" y="1373491"/>
            <a:ext cx="1676400" cy="507999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부제목 2"/>
          <p:cNvSpPr txBox="1">
            <a:spLocks/>
          </p:cNvSpPr>
          <p:nvPr/>
        </p:nvSpPr>
        <p:spPr>
          <a:xfrm>
            <a:off x="7819498" y="1924246"/>
            <a:ext cx="4001892" cy="3331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검색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원하는 텍스트를 입력하여 직접 검색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7" name="부제목 2"/>
          <p:cNvSpPr txBox="1">
            <a:spLocks/>
          </p:cNvSpPr>
          <p:nvPr/>
        </p:nvSpPr>
        <p:spPr>
          <a:xfrm>
            <a:off x="2772936" y="5219108"/>
            <a:ext cx="2950745" cy="3331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정렬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인기순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최신순으로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콘텐츠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정렬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8" name="부제목 2"/>
          <p:cNvSpPr txBox="1">
            <a:spLocks/>
          </p:cNvSpPr>
          <p:nvPr/>
        </p:nvSpPr>
        <p:spPr>
          <a:xfrm>
            <a:off x="6309234" y="6161306"/>
            <a:ext cx="4407222" cy="3331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분류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다양한 주제와 태그에 맞춰 </a:t>
            </a: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콘텐츠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검색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제목 6">
            <a:extLst>
              <a:ext uri="{FF2B5EF4-FFF2-40B4-BE49-F238E27FC236}">
                <a16:creationId xmlns:a16="http://schemas.microsoft.com/office/drawing/2014/main" id="{940D157F-72CA-43A6-B25B-B58EE7554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663" y="212725"/>
            <a:ext cx="6804025" cy="508000"/>
          </a:xfrm>
        </p:spPr>
        <p:txBody>
          <a:bodyPr/>
          <a:lstStyle/>
          <a:p>
            <a:r>
              <a:rPr lang="ko-KR" altLang="en-US" dirty="0"/>
              <a:t>오픈소스의 개념</a:t>
            </a:r>
          </a:p>
        </p:txBody>
      </p:sp>
    </p:spTree>
    <p:extLst>
      <p:ext uri="{BB962C8B-B14F-4D97-AF65-F5344CB8AC3E}">
        <p14:creationId xmlns:p14="http://schemas.microsoft.com/office/powerpoint/2010/main" val="306117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 animBg="1"/>
      <p:bldP spid="16" grpId="0" animBg="1"/>
      <p:bldP spid="12" grpId="0" animBg="1"/>
      <p:bldP spid="17" grpId="0" animBg="1"/>
      <p:bldP spid="57" grpId="0" animBg="1"/>
      <p:bldP spid="65" grpId="0" animBg="1"/>
      <p:bldP spid="95" grpId="0"/>
      <p:bldP spid="117" grpId="0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9" r="31219"/>
          <a:stretch/>
        </p:blipFill>
        <p:spPr>
          <a:xfrm>
            <a:off x="694481" y="1498962"/>
            <a:ext cx="3142528" cy="4635555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573425" cy="508584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 err="1"/>
              <a:t>Thingiverse</a:t>
            </a:r>
            <a:r>
              <a:rPr lang="en-US" altLang="ko-KR" dirty="0"/>
              <a:t>(</a:t>
            </a:r>
            <a:r>
              <a:rPr lang="ko-KR" altLang="en-US" dirty="0" err="1"/>
              <a:t>싱기버스</a:t>
            </a:r>
            <a:r>
              <a:rPr lang="en-US" altLang="ko-KR" dirty="0"/>
              <a:t>) </a:t>
            </a:r>
            <a:r>
              <a:rPr lang="ko-KR" altLang="en-US" dirty="0"/>
              <a:t>사이트 이용 방법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 flipH="1">
            <a:off x="746567" y="1684115"/>
            <a:ext cx="2257063" cy="2245489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부제목 2"/>
          <p:cNvSpPr txBox="1">
            <a:spLocks/>
          </p:cNvSpPr>
          <p:nvPr/>
        </p:nvSpPr>
        <p:spPr>
          <a:xfrm>
            <a:off x="4341699" y="1498962"/>
            <a:ext cx="6438417" cy="3331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자료 이미지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작성자가 올린 예시 이미지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모델링 이미지 확인 가능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flipH="1">
            <a:off x="746567" y="3983831"/>
            <a:ext cx="452680" cy="182726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 flipH="1">
            <a:off x="1251332" y="3983831"/>
            <a:ext cx="470201" cy="182726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부제목 2"/>
          <p:cNvSpPr txBox="1">
            <a:spLocks/>
          </p:cNvSpPr>
          <p:nvPr/>
        </p:nvSpPr>
        <p:spPr>
          <a:xfrm>
            <a:off x="4341700" y="2171524"/>
            <a:ext cx="6831956" cy="3331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자료 세부 설명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작성자가 올린 자료에 대한 설명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설정 값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주의사항 등의 내용 확인 가능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6" name="부제목 2"/>
          <p:cNvSpPr txBox="1">
            <a:spLocks/>
          </p:cNvSpPr>
          <p:nvPr/>
        </p:nvSpPr>
        <p:spPr>
          <a:xfrm>
            <a:off x="4341700" y="3516647"/>
            <a:ext cx="6889829" cy="3331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4. </a:t>
            </a: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라이센스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활용 범위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해당 파일을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 창작할 시 법적 효력 범위 확인 가능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 flipH="1">
            <a:off x="746567" y="5306992"/>
            <a:ext cx="974966" cy="538223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부제목 2"/>
          <p:cNvSpPr txBox="1">
            <a:spLocks/>
          </p:cNvSpPr>
          <p:nvPr/>
        </p:nvSpPr>
        <p:spPr>
          <a:xfrm>
            <a:off x="4341699" y="2844086"/>
            <a:ext cx="6594675" cy="3331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 목록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작성자가 올린 파일 목록에서 개별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전체 다운로드 가능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828907" y="1716312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①</a:t>
            </a:r>
          </a:p>
        </p:txBody>
      </p:sp>
      <p:sp>
        <p:nvSpPr>
          <p:cNvPr id="89" name="모서리가 둥근 직사각형 88"/>
          <p:cNvSpPr/>
          <p:nvPr/>
        </p:nvSpPr>
        <p:spPr>
          <a:xfrm>
            <a:off x="827992" y="3942821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②</a:t>
            </a:r>
          </a:p>
        </p:txBody>
      </p:sp>
      <p:sp>
        <p:nvSpPr>
          <p:cNvPr id="90" name="모서리가 둥근 직사각형 89"/>
          <p:cNvSpPr/>
          <p:nvPr/>
        </p:nvSpPr>
        <p:spPr>
          <a:xfrm>
            <a:off x="1332758" y="3936212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③</a:t>
            </a:r>
          </a:p>
        </p:txBody>
      </p:sp>
      <p:sp>
        <p:nvSpPr>
          <p:cNvPr id="91" name="모서리가 둥근 직사각형 90"/>
          <p:cNvSpPr/>
          <p:nvPr/>
        </p:nvSpPr>
        <p:spPr>
          <a:xfrm>
            <a:off x="822205" y="5325996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④</a:t>
            </a:r>
          </a:p>
        </p:txBody>
      </p:sp>
      <p:sp>
        <p:nvSpPr>
          <p:cNvPr id="92" name="모서리가 둥근 직사각형 91"/>
          <p:cNvSpPr/>
          <p:nvPr/>
        </p:nvSpPr>
        <p:spPr>
          <a:xfrm>
            <a:off x="1780009" y="4230821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②</a:t>
            </a:r>
          </a:p>
        </p:txBody>
      </p:sp>
      <p:sp>
        <p:nvSpPr>
          <p:cNvPr id="93" name="직사각형 92"/>
          <p:cNvSpPr/>
          <p:nvPr/>
        </p:nvSpPr>
        <p:spPr>
          <a:xfrm>
            <a:off x="5024412" y="4533289"/>
            <a:ext cx="59025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05F7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파일 다운로드 전 이미지 확인</a:t>
            </a:r>
            <a:r>
              <a:rPr lang="en-US" altLang="ko-KR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05F7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05F7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설명 확인</a:t>
            </a:r>
            <a:r>
              <a:rPr lang="en-US" altLang="ko-KR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05F7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05F7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파일 목록</a:t>
            </a:r>
            <a:r>
              <a:rPr lang="en-US" altLang="ko-KR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05F7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05F7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개수</a:t>
            </a:r>
            <a:r>
              <a:rPr lang="en-US" altLang="ko-KR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05F7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</a:t>
            </a:r>
            <a:r>
              <a:rPr lang="ko-KR" altLang="en-US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05F7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확인</a:t>
            </a:r>
            <a:r>
              <a:rPr lang="en-US" altLang="ko-KR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05F7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05F7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재 가공 하여 배포 할 경우 라이선스를 꼭 확인한다</a:t>
            </a:r>
            <a:r>
              <a:rPr lang="en-US" altLang="ko-KR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05F7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292497" y="1508767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①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292497" y="2183097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②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292497" y="2854772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③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292497" y="3527663"/>
            <a:ext cx="288000" cy="288000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④</a:t>
            </a:r>
          </a:p>
        </p:txBody>
      </p:sp>
      <p:sp>
        <p:nvSpPr>
          <p:cNvPr id="27" name="제목 6">
            <a:extLst>
              <a:ext uri="{FF2B5EF4-FFF2-40B4-BE49-F238E27FC236}">
                <a16:creationId xmlns:a16="http://schemas.microsoft.com/office/drawing/2014/main" id="{13F7B8E1-8E18-462F-B675-B0A6AE2C3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663" y="212725"/>
            <a:ext cx="6804025" cy="508000"/>
          </a:xfrm>
        </p:spPr>
        <p:txBody>
          <a:bodyPr/>
          <a:lstStyle/>
          <a:p>
            <a:r>
              <a:rPr lang="ko-KR" altLang="en-US" dirty="0"/>
              <a:t>오픈소스의 개념</a:t>
            </a:r>
          </a:p>
        </p:txBody>
      </p:sp>
    </p:spTree>
    <p:extLst>
      <p:ext uri="{BB962C8B-B14F-4D97-AF65-F5344CB8AC3E}">
        <p14:creationId xmlns:p14="http://schemas.microsoft.com/office/powerpoint/2010/main" val="364583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573425" cy="508584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 err="1"/>
              <a:t>Thingiverse</a:t>
            </a:r>
            <a:r>
              <a:rPr lang="en-US" altLang="ko-KR" dirty="0"/>
              <a:t>(</a:t>
            </a:r>
            <a:r>
              <a:rPr lang="ko-KR" altLang="en-US" dirty="0" err="1"/>
              <a:t>싱기버스</a:t>
            </a:r>
            <a:r>
              <a:rPr lang="en-US" altLang="ko-KR" dirty="0"/>
              <a:t>) </a:t>
            </a:r>
            <a:r>
              <a:rPr lang="ko-KR" altLang="en-US" dirty="0"/>
              <a:t>사이트 이용 방법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1" name="부제목 2"/>
          <p:cNvSpPr txBox="1">
            <a:spLocks/>
          </p:cNvSpPr>
          <p:nvPr/>
        </p:nvSpPr>
        <p:spPr>
          <a:xfrm>
            <a:off x="344147" y="1498962"/>
            <a:ext cx="4955389" cy="721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자료 이미지 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작성자가 올린 예시 이미지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모델링 이미지 확인 가능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1244475" y="2405743"/>
          <a:ext cx="3154614" cy="311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888760" imgH="8787240" progId="Photoshop.Image.13">
                  <p:embed/>
                </p:oleObj>
              </mc:Choice>
              <mc:Fallback>
                <p:oleObj name="Image" r:id="rId3" imgW="8888760" imgH="8787240" progId="Photoshop.Image.13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4475" y="2405743"/>
                        <a:ext cx="3154614" cy="3118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부제목 2"/>
          <p:cNvSpPr txBox="1">
            <a:spLocks/>
          </p:cNvSpPr>
          <p:nvPr/>
        </p:nvSpPr>
        <p:spPr>
          <a:xfrm>
            <a:off x="5383513" y="1498962"/>
            <a:ext cx="6557058" cy="721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자료 세부 설명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작성자가 올린 자료에 대한 설명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설정 값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주의사항 등의 내용 확인 가능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/>
        </p:nvGraphicFramePr>
        <p:xfrm>
          <a:off x="5841898" y="2526565"/>
          <a:ext cx="2808000" cy="267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7872840" imgH="7491960" progId="Photoshop.Image.13">
                  <p:embed/>
                </p:oleObj>
              </mc:Choice>
              <mc:Fallback>
                <p:oleObj name="Image" r:id="rId5" imgW="7872840" imgH="7491960" progId="Photoshop.Image.13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1898" y="2526565"/>
                        <a:ext cx="2808000" cy="2672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/>
        </p:nvGraphicFramePr>
        <p:xfrm>
          <a:off x="8698695" y="2526565"/>
          <a:ext cx="2808000" cy="282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7872840" imgH="7911000" progId="Photoshop.Image.13">
                  <p:embed/>
                </p:oleObj>
              </mc:Choice>
              <mc:Fallback>
                <p:oleObj name="Image" r:id="rId7" imgW="7872840" imgH="7911000" progId="Photoshop.Image.13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98695" y="2526565"/>
                        <a:ext cx="2808000" cy="282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직선 연결선 26"/>
          <p:cNvCxnSpPr/>
          <p:nvPr/>
        </p:nvCxnSpPr>
        <p:spPr>
          <a:xfrm>
            <a:off x="5361741" y="1517385"/>
            <a:ext cx="0" cy="4252353"/>
          </a:xfrm>
          <a:prstGeom prst="line">
            <a:avLst/>
          </a:prstGeom>
          <a:ln w="28575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6">
            <a:extLst>
              <a:ext uri="{FF2B5EF4-FFF2-40B4-BE49-F238E27FC236}">
                <a16:creationId xmlns:a16="http://schemas.microsoft.com/office/drawing/2014/main" id="{D6F38E4F-1B38-4843-839E-4194C3BE5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663" y="212725"/>
            <a:ext cx="6804025" cy="508000"/>
          </a:xfrm>
        </p:spPr>
        <p:txBody>
          <a:bodyPr/>
          <a:lstStyle/>
          <a:p>
            <a:r>
              <a:rPr lang="ko-KR" altLang="en-US" dirty="0"/>
              <a:t>오픈소스의 개념</a:t>
            </a:r>
          </a:p>
        </p:txBody>
      </p:sp>
    </p:spTree>
    <p:extLst>
      <p:ext uri="{BB962C8B-B14F-4D97-AF65-F5344CB8AC3E}">
        <p14:creationId xmlns:p14="http://schemas.microsoft.com/office/powerpoint/2010/main" val="26235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직선 연결선 77"/>
          <p:cNvCxnSpPr/>
          <p:nvPr/>
        </p:nvCxnSpPr>
        <p:spPr>
          <a:xfrm flipH="1">
            <a:off x="5946249" y="3417835"/>
            <a:ext cx="368826" cy="0"/>
          </a:xfrm>
          <a:prstGeom prst="line">
            <a:avLst/>
          </a:prstGeom>
          <a:ln w="19050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 flipH="1">
            <a:off x="5946248" y="4031550"/>
            <a:ext cx="306798" cy="0"/>
          </a:xfrm>
          <a:prstGeom prst="line">
            <a:avLst/>
          </a:prstGeom>
          <a:ln w="19050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 flipH="1">
            <a:off x="5946248" y="4645265"/>
            <a:ext cx="306798" cy="0"/>
          </a:xfrm>
          <a:prstGeom prst="line">
            <a:avLst/>
          </a:prstGeom>
          <a:ln w="19050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 flipH="1">
            <a:off x="5946248" y="5258980"/>
            <a:ext cx="306798" cy="0"/>
          </a:xfrm>
          <a:prstGeom prst="line">
            <a:avLst/>
          </a:prstGeom>
          <a:ln w="19050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 flipH="1">
            <a:off x="5946248" y="5860742"/>
            <a:ext cx="283102" cy="0"/>
          </a:xfrm>
          <a:prstGeom prst="line">
            <a:avLst/>
          </a:prstGeom>
          <a:ln w="19050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H="1">
            <a:off x="5946247" y="2800746"/>
            <a:ext cx="283103" cy="0"/>
          </a:xfrm>
          <a:prstGeom prst="line">
            <a:avLst/>
          </a:prstGeom>
          <a:ln w="19050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5946722" y="2339762"/>
            <a:ext cx="0" cy="3534088"/>
          </a:xfrm>
          <a:prstGeom prst="line">
            <a:avLst/>
          </a:prstGeom>
          <a:ln w="19050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573425" cy="508584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 err="1"/>
              <a:t>Thingiverse</a:t>
            </a:r>
            <a:r>
              <a:rPr lang="en-US" altLang="ko-KR" dirty="0"/>
              <a:t>(</a:t>
            </a:r>
            <a:r>
              <a:rPr lang="ko-KR" altLang="en-US" dirty="0" err="1"/>
              <a:t>싱기버스</a:t>
            </a:r>
            <a:r>
              <a:rPr lang="en-US" altLang="ko-KR" dirty="0"/>
              <a:t>) </a:t>
            </a:r>
            <a:r>
              <a:rPr lang="ko-KR" altLang="en-US" dirty="0"/>
              <a:t>사이트 이용 방법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1" name="부제목 2"/>
          <p:cNvSpPr txBox="1">
            <a:spLocks/>
          </p:cNvSpPr>
          <p:nvPr/>
        </p:nvSpPr>
        <p:spPr>
          <a:xfrm>
            <a:off x="344147" y="1498962"/>
            <a:ext cx="4955389" cy="3331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 목록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작성자가 올린 파일 목록에서 개별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전체 다운로드 가능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부제목 2"/>
          <p:cNvSpPr txBox="1">
            <a:spLocks/>
          </p:cNvSpPr>
          <p:nvPr/>
        </p:nvSpPr>
        <p:spPr>
          <a:xfrm>
            <a:off x="5852096" y="1498962"/>
            <a:ext cx="5577530" cy="3331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82B4C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2B4C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82B4C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라이센스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활용 범위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해당 파일을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 창작할 시 법적 효력 범위 확인 가능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576466" y="1517385"/>
            <a:ext cx="0" cy="4721369"/>
          </a:xfrm>
          <a:prstGeom prst="line">
            <a:avLst/>
          </a:prstGeom>
          <a:ln w="28575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개체 8"/>
          <p:cNvGraphicFramePr>
            <a:graphicFrameLocks noChangeAspect="1"/>
          </p:cNvGraphicFramePr>
          <p:nvPr/>
        </p:nvGraphicFramePr>
        <p:xfrm>
          <a:off x="1537523" y="1998623"/>
          <a:ext cx="2568635" cy="403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7872840" imgH="12368160" progId="Photoshop.Image.13">
                  <p:embed/>
                </p:oleObj>
              </mc:Choice>
              <mc:Fallback>
                <p:oleObj name="Image" r:id="rId3" imgW="7872840" imgH="12368160" progId="Photoshop.Image.13">
                  <p:embed/>
                  <p:pic>
                    <p:nvPicPr>
                      <p:cNvPr id="9" name="개체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7523" y="1998623"/>
                        <a:ext cx="2568635" cy="403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그룹 44"/>
          <p:cNvGrpSpPr/>
          <p:nvPr/>
        </p:nvGrpSpPr>
        <p:grpSpPr>
          <a:xfrm>
            <a:off x="5758881" y="2056746"/>
            <a:ext cx="6116744" cy="374730"/>
            <a:chOff x="5758881" y="2056746"/>
            <a:chExt cx="6116744" cy="374730"/>
          </a:xfrm>
        </p:grpSpPr>
        <p:graphicFrame>
          <p:nvGraphicFramePr>
            <p:cNvPr id="12" name="개체 11"/>
            <p:cNvGraphicFramePr>
              <a:graphicFrameLocks noChangeAspect="1"/>
            </p:cNvGraphicFramePr>
            <p:nvPr/>
          </p:nvGraphicFramePr>
          <p:xfrm>
            <a:off x="5758881" y="2056746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5" imgW="533160" imgH="533160" progId="Photoshop.Image.13">
                    <p:embed/>
                  </p:oleObj>
                </mc:Choice>
                <mc:Fallback>
                  <p:oleObj name="Image" r:id="rId5" imgW="533160" imgH="533160" progId="Photoshop.Image.13">
                    <p:embed/>
                    <p:pic>
                      <p:nvPicPr>
                        <p:cNvPr id="12" name="개체 1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58881" y="2056746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부제목 2"/>
            <p:cNvSpPr txBox="1">
              <a:spLocks/>
            </p:cNvSpPr>
            <p:nvPr/>
          </p:nvSpPr>
          <p:spPr>
            <a:xfrm>
              <a:off x="6133610" y="2077520"/>
              <a:ext cx="5742015" cy="3331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182B4C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ko-KR" altLang="en-US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특정 조건 만족 시 복사</a:t>
              </a:r>
              <a:r>
                <a:rPr lang="en-US" altLang="ko-KR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/</a:t>
              </a:r>
              <a:r>
                <a:rPr lang="ko-KR" altLang="en-US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배포</a:t>
              </a:r>
              <a:r>
                <a:rPr lang="en-US" altLang="ko-KR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/</a:t>
              </a:r>
              <a:r>
                <a:rPr lang="ko-KR" altLang="en-US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사용 가능의 의미로 아래 아이콘 앞에 붙여 표기</a:t>
              </a:r>
              <a:endPara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6065681" y="2616755"/>
            <a:ext cx="4395445" cy="374730"/>
            <a:chOff x="5758881" y="2656078"/>
            <a:chExt cx="4395445" cy="374730"/>
          </a:xfrm>
        </p:grpSpPr>
        <p:graphicFrame>
          <p:nvGraphicFramePr>
            <p:cNvPr id="13" name="개체 12"/>
            <p:cNvGraphicFramePr>
              <a:graphicFrameLocks noChangeAspect="1"/>
            </p:cNvGraphicFramePr>
            <p:nvPr/>
          </p:nvGraphicFramePr>
          <p:xfrm>
            <a:off x="5758881" y="2656078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7" imgW="533160" imgH="533160" progId="Photoshop.Image.13">
                    <p:embed/>
                  </p:oleObj>
                </mc:Choice>
                <mc:Fallback>
                  <p:oleObj name="Image" r:id="rId7" imgW="533160" imgH="533160" progId="Photoshop.Image.13">
                    <p:embed/>
                    <p:pic>
                      <p:nvPicPr>
                        <p:cNvPr id="13" name="개체 1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758881" y="2656078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부제목 2"/>
            <p:cNvSpPr txBox="1">
              <a:spLocks/>
            </p:cNvSpPr>
            <p:nvPr/>
          </p:nvSpPr>
          <p:spPr>
            <a:xfrm>
              <a:off x="6146704" y="2682447"/>
              <a:ext cx="4007622" cy="3331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182B4C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ko-KR" altLang="en-US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원작자를 표기 할 것</a:t>
              </a:r>
              <a:endPara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6065681" y="4457900"/>
            <a:ext cx="4783266" cy="374730"/>
            <a:chOff x="5758881" y="4015823"/>
            <a:chExt cx="4783266" cy="374730"/>
          </a:xfrm>
        </p:grpSpPr>
        <p:graphicFrame>
          <p:nvGraphicFramePr>
            <p:cNvPr id="16" name="개체 15"/>
            <p:cNvGraphicFramePr>
              <a:graphicFrameLocks noChangeAspect="1"/>
            </p:cNvGraphicFramePr>
            <p:nvPr/>
          </p:nvGraphicFramePr>
          <p:xfrm>
            <a:off x="6146703" y="4015823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9" imgW="533160" imgH="533160" progId="Photoshop.Image.13">
                    <p:embed/>
                  </p:oleObj>
                </mc:Choice>
                <mc:Fallback>
                  <p:oleObj name="Image" r:id="rId9" imgW="533160" imgH="533160" progId="Photoshop.Image.13">
                    <p:embed/>
                    <p:pic>
                      <p:nvPicPr>
                        <p:cNvPr id="16" name="개체 1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46703" y="4015823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개체 34"/>
            <p:cNvGraphicFramePr>
              <a:graphicFrameLocks noChangeAspect="1"/>
            </p:cNvGraphicFramePr>
            <p:nvPr/>
          </p:nvGraphicFramePr>
          <p:xfrm>
            <a:off x="5758881" y="4015823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1" imgW="533160" imgH="533160" progId="Photoshop.Image.13">
                    <p:embed/>
                  </p:oleObj>
                </mc:Choice>
                <mc:Fallback>
                  <p:oleObj name="Image" r:id="rId11" imgW="533160" imgH="533160" progId="Photoshop.Image.13">
                    <p:embed/>
                    <p:pic>
                      <p:nvPicPr>
                        <p:cNvPr id="35" name="개체 3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758881" y="4015823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부제목 2"/>
            <p:cNvSpPr txBox="1">
              <a:spLocks/>
            </p:cNvSpPr>
            <p:nvPr/>
          </p:nvSpPr>
          <p:spPr>
            <a:xfrm>
              <a:off x="6534525" y="4042192"/>
              <a:ext cx="4007622" cy="3331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182B4C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ko-KR" altLang="en-US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원작자를 표기하며 내용 변경을 금지</a:t>
              </a:r>
              <a:endPara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6065681" y="5686485"/>
            <a:ext cx="5850456" cy="374730"/>
            <a:chOff x="5758881" y="5297435"/>
            <a:chExt cx="5850456" cy="374730"/>
          </a:xfrm>
        </p:grpSpPr>
        <p:graphicFrame>
          <p:nvGraphicFramePr>
            <p:cNvPr id="14" name="개체 13"/>
            <p:cNvGraphicFramePr>
              <a:graphicFrameLocks noChangeAspect="1"/>
            </p:cNvGraphicFramePr>
            <p:nvPr/>
          </p:nvGraphicFramePr>
          <p:xfrm>
            <a:off x="6534525" y="5297435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2" imgW="533160" imgH="533160" progId="Photoshop.Image.13">
                    <p:embed/>
                  </p:oleObj>
                </mc:Choice>
                <mc:Fallback>
                  <p:oleObj name="Image" r:id="rId12" imgW="533160" imgH="533160" progId="Photoshop.Image.13">
                    <p:embed/>
                    <p:pic>
                      <p:nvPicPr>
                        <p:cNvPr id="14" name="개체 13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534525" y="5297435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개체 14"/>
            <p:cNvGraphicFramePr>
              <a:graphicFrameLocks noChangeAspect="1"/>
            </p:cNvGraphicFramePr>
            <p:nvPr/>
          </p:nvGraphicFramePr>
          <p:xfrm>
            <a:off x="6146703" y="5297435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4" imgW="533160" imgH="533160" progId="Photoshop.Image.13">
                    <p:embed/>
                  </p:oleObj>
                </mc:Choice>
                <mc:Fallback>
                  <p:oleObj name="Image" r:id="rId14" imgW="533160" imgH="533160" progId="Photoshop.Image.13">
                    <p:embed/>
                    <p:pic>
                      <p:nvPicPr>
                        <p:cNvPr id="15" name="개체 14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146703" y="5297435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개체 40"/>
            <p:cNvGraphicFramePr>
              <a:graphicFrameLocks noChangeAspect="1"/>
            </p:cNvGraphicFramePr>
            <p:nvPr/>
          </p:nvGraphicFramePr>
          <p:xfrm>
            <a:off x="5758881" y="5297435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6" imgW="533160" imgH="533160" progId="Photoshop.Image.13">
                    <p:embed/>
                  </p:oleObj>
                </mc:Choice>
                <mc:Fallback>
                  <p:oleObj name="Image" r:id="rId16" imgW="533160" imgH="533160" progId="Photoshop.Image.13">
                    <p:embed/>
                    <p:pic>
                      <p:nvPicPr>
                        <p:cNvPr id="41" name="개체 4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758881" y="5297435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부제목 2"/>
            <p:cNvSpPr txBox="1">
              <a:spLocks/>
            </p:cNvSpPr>
            <p:nvPr/>
          </p:nvSpPr>
          <p:spPr>
            <a:xfrm>
              <a:off x="6922346" y="5323804"/>
              <a:ext cx="4686991" cy="3331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182B4C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ko-KR" altLang="en-US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원작자 및</a:t>
              </a:r>
              <a:r>
                <a:rPr lang="en-US" altLang="ko-KR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원본과 동일한 라이선스를 표기 후 상업적 이용 불가</a:t>
              </a:r>
              <a:endPara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6065681" y="3230470"/>
            <a:ext cx="5334977" cy="374730"/>
            <a:chOff x="5758881" y="3287374"/>
            <a:chExt cx="5334977" cy="374730"/>
          </a:xfrm>
        </p:grpSpPr>
        <p:graphicFrame>
          <p:nvGraphicFramePr>
            <p:cNvPr id="48" name="개체 47"/>
            <p:cNvGraphicFramePr>
              <a:graphicFrameLocks noChangeAspect="1"/>
            </p:cNvGraphicFramePr>
            <p:nvPr/>
          </p:nvGraphicFramePr>
          <p:xfrm>
            <a:off x="6146703" y="3287374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7" imgW="533160" imgH="533160" progId="Photoshop.Image.13">
                    <p:embed/>
                  </p:oleObj>
                </mc:Choice>
                <mc:Fallback>
                  <p:oleObj name="Image" r:id="rId17" imgW="533160" imgH="533160" progId="Photoshop.Image.13">
                    <p:embed/>
                    <p:pic>
                      <p:nvPicPr>
                        <p:cNvPr id="48" name="개체 47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146703" y="3287374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개체 48"/>
            <p:cNvGraphicFramePr>
              <a:graphicFrameLocks noChangeAspect="1"/>
            </p:cNvGraphicFramePr>
            <p:nvPr/>
          </p:nvGraphicFramePr>
          <p:xfrm>
            <a:off x="5758881" y="3287374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8" imgW="533160" imgH="533160" progId="Photoshop.Image.13">
                    <p:embed/>
                  </p:oleObj>
                </mc:Choice>
                <mc:Fallback>
                  <p:oleObj name="Image" r:id="rId18" imgW="533160" imgH="533160" progId="Photoshop.Image.13">
                    <p:embed/>
                    <p:pic>
                      <p:nvPicPr>
                        <p:cNvPr id="49" name="개체 4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758881" y="3287374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부제목 2"/>
            <p:cNvSpPr txBox="1">
              <a:spLocks/>
            </p:cNvSpPr>
            <p:nvPr/>
          </p:nvSpPr>
          <p:spPr>
            <a:xfrm>
              <a:off x="6534525" y="3313743"/>
              <a:ext cx="4559333" cy="3331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182B4C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ko-KR" altLang="en-US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원작자를 표기하며 상업적 이용 불가</a:t>
              </a:r>
              <a:endPara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6065681" y="5071615"/>
            <a:ext cx="5850456" cy="375883"/>
            <a:chOff x="5758881" y="4634248"/>
            <a:chExt cx="5850456" cy="375883"/>
          </a:xfrm>
        </p:grpSpPr>
        <p:graphicFrame>
          <p:nvGraphicFramePr>
            <p:cNvPr id="54" name="개체 53"/>
            <p:cNvGraphicFramePr>
              <a:graphicFrameLocks noChangeAspect="1"/>
            </p:cNvGraphicFramePr>
            <p:nvPr/>
          </p:nvGraphicFramePr>
          <p:xfrm>
            <a:off x="6146703" y="4635401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9" imgW="533160" imgH="533160" progId="Photoshop.Image.13">
                    <p:embed/>
                  </p:oleObj>
                </mc:Choice>
                <mc:Fallback>
                  <p:oleObj name="Image" r:id="rId19" imgW="533160" imgH="533160" progId="Photoshop.Image.13">
                    <p:embed/>
                    <p:pic>
                      <p:nvPicPr>
                        <p:cNvPr id="54" name="개체 53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146703" y="4635401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개체 54"/>
            <p:cNvGraphicFramePr>
              <a:graphicFrameLocks noChangeAspect="1"/>
            </p:cNvGraphicFramePr>
            <p:nvPr/>
          </p:nvGraphicFramePr>
          <p:xfrm>
            <a:off x="5758881" y="4635401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0" imgW="533160" imgH="533160" progId="Photoshop.Image.13">
                    <p:embed/>
                  </p:oleObj>
                </mc:Choice>
                <mc:Fallback>
                  <p:oleObj name="Image" r:id="rId20" imgW="533160" imgH="533160" progId="Photoshop.Image.13">
                    <p:embed/>
                    <p:pic>
                      <p:nvPicPr>
                        <p:cNvPr id="55" name="개체 5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758881" y="4635401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부제목 2"/>
            <p:cNvSpPr txBox="1">
              <a:spLocks/>
            </p:cNvSpPr>
            <p:nvPr/>
          </p:nvSpPr>
          <p:spPr>
            <a:xfrm>
              <a:off x="6922346" y="4661770"/>
              <a:ext cx="4686991" cy="3331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182B4C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ko-KR" altLang="en-US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원작자를 표기하며 상업적 이용이 불가하며 내용 변경을 금지</a:t>
              </a:r>
              <a:endPara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graphicFrame>
          <p:nvGraphicFramePr>
            <p:cNvPr id="59" name="개체 58"/>
            <p:cNvGraphicFramePr>
              <a:graphicFrameLocks noChangeAspect="1"/>
            </p:cNvGraphicFramePr>
            <p:nvPr/>
          </p:nvGraphicFramePr>
          <p:xfrm>
            <a:off x="6534525" y="4634248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1" imgW="533160" imgH="533160" progId="Photoshop.Image.13">
                    <p:embed/>
                  </p:oleObj>
                </mc:Choice>
                <mc:Fallback>
                  <p:oleObj name="Image" r:id="rId21" imgW="533160" imgH="533160" progId="Photoshop.Image.13">
                    <p:embed/>
                    <p:pic>
                      <p:nvPicPr>
                        <p:cNvPr id="59" name="개체 5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34525" y="4634248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그룹 68"/>
          <p:cNvGrpSpPr/>
          <p:nvPr/>
        </p:nvGrpSpPr>
        <p:grpSpPr>
          <a:xfrm>
            <a:off x="6065681" y="3844185"/>
            <a:ext cx="5463320" cy="374730"/>
            <a:chOff x="5758881" y="3841551"/>
            <a:chExt cx="5463320" cy="374730"/>
          </a:xfrm>
        </p:grpSpPr>
        <p:graphicFrame>
          <p:nvGraphicFramePr>
            <p:cNvPr id="65" name="개체 64"/>
            <p:cNvGraphicFramePr>
              <a:graphicFrameLocks noChangeAspect="1"/>
            </p:cNvGraphicFramePr>
            <p:nvPr/>
          </p:nvGraphicFramePr>
          <p:xfrm>
            <a:off x="6146703" y="3841551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2" imgW="533160" imgH="533160" progId="Photoshop.Image.13">
                    <p:embed/>
                  </p:oleObj>
                </mc:Choice>
                <mc:Fallback>
                  <p:oleObj name="Image" r:id="rId22" imgW="533160" imgH="533160" progId="Photoshop.Image.13">
                    <p:embed/>
                    <p:pic>
                      <p:nvPicPr>
                        <p:cNvPr id="65" name="개체 64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146703" y="3841551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개체 66"/>
            <p:cNvGraphicFramePr>
              <a:graphicFrameLocks noChangeAspect="1"/>
            </p:cNvGraphicFramePr>
            <p:nvPr/>
          </p:nvGraphicFramePr>
          <p:xfrm>
            <a:off x="5758881" y="3841551"/>
            <a:ext cx="374730" cy="374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3" imgW="533160" imgH="533160" progId="Photoshop.Image.13">
                    <p:embed/>
                  </p:oleObj>
                </mc:Choice>
                <mc:Fallback>
                  <p:oleObj name="Image" r:id="rId23" imgW="533160" imgH="533160" progId="Photoshop.Image.13">
                    <p:embed/>
                    <p:pic>
                      <p:nvPicPr>
                        <p:cNvPr id="67" name="개체 6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758881" y="3841551"/>
                          <a:ext cx="374730" cy="374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부제목 2"/>
            <p:cNvSpPr txBox="1">
              <a:spLocks/>
            </p:cNvSpPr>
            <p:nvPr/>
          </p:nvSpPr>
          <p:spPr>
            <a:xfrm>
              <a:off x="6535210" y="3867920"/>
              <a:ext cx="4686991" cy="3331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rgbClr val="182B4C"/>
                  </a:solidFill>
                  <a:latin typeface="에스코어 드림 4 Regular" panose="020B0503030302020204" pitchFamily="34" charset="-127"/>
                  <a:ea typeface="에스코어 드림 4 Regular" panose="020B0503030302020204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82B4C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182B4C"/>
                  </a:solidFill>
                  <a:latin typeface="에스코어 드림 1 Thin" panose="020B0403030302020204" pitchFamily="34" charset="-127"/>
                  <a:ea typeface="에스코어 드림 1 Thin" panose="020B0403030302020204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ko-KR" altLang="en-US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원작자 및</a:t>
              </a:r>
              <a:r>
                <a:rPr lang="en-US" altLang="ko-KR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원본과 동일한 라이선스를 표기</a:t>
              </a:r>
              <a:endPara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6" name="제목 5">
            <a:extLst>
              <a:ext uri="{FF2B5EF4-FFF2-40B4-BE49-F238E27FC236}">
                <a16:creationId xmlns:a16="http://schemas.microsoft.com/office/drawing/2014/main" id="{6624C641-1C12-486F-B01E-C57C7CAD8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오픈소스의 개념</a:t>
            </a:r>
          </a:p>
        </p:txBody>
      </p:sp>
    </p:spTree>
    <p:extLst>
      <p:ext uri="{BB962C8B-B14F-4D97-AF65-F5344CB8AC3E}">
        <p14:creationId xmlns:p14="http://schemas.microsoft.com/office/powerpoint/2010/main" val="357148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481</Words>
  <Application>Microsoft Office PowerPoint</Application>
  <PresentationFormat>와이드스크린</PresentationFormat>
  <Paragraphs>93</Paragraphs>
  <Slides>9</Slides>
  <Notes>8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Arial</vt:lpstr>
      <vt:lpstr>나눔스퀘어</vt:lpstr>
      <vt:lpstr>나눔스퀘어 Bold</vt:lpstr>
      <vt:lpstr>나눔스퀘어 ExtraBold</vt:lpstr>
      <vt:lpstr>맑은 고딕</vt:lpstr>
      <vt:lpstr>1_Office 테마</vt:lpstr>
      <vt:lpstr>Image</vt:lpstr>
      <vt:lpstr>오픈소스 알아보기 :  오픈소스의 이해와 활용</vt:lpstr>
      <vt:lpstr>오픈소스의 개념</vt:lpstr>
      <vt:lpstr>오픈소스의 개념</vt:lpstr>
      <vt:lpstr>오픈소스의 개념</vt:lpstr>
      <vt:lpstr>PowerPoint 프레젠테이션</vt:lpstr>
      <vt:lpstr>오픈소스의 개념</vt:lpstr>
      <vt:lpstr>오픈소스의 개념</vt:lpstr>
      <vt:lpstr>오픈소스의 개념</vt:lpstr>
      <vt:lpstr>오픈소스의 개념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ParkJinyoung</dc:creator>
  <cp:lastModifiedBy>ParkJinyoung</cp:lastModifiedBy>
  <cp:revision>2</cp:revision>
  <dcterms:created xsi:type="dcterms:W3CDTF">2021-07-12T11:15:44Z</dcterms:created>
  <dcterms:modified xsi:type="dcterms:W3CDTF">2021-07-12T11:21:56Z</dcterms:modified>
</cp:coreProperties>
</file>