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73" r:id="rId4"/>
    <p:sldId id="267" r:id="rId5"/>
    <p:sldId id="271" r:id="rId6"/>
    <p:sldId id="272" r:id="rId7"/>
    <p:sldId id="270" r:id="rId8"/>
    <p:sldId id="274" r:id="rId9"/>
    <p:sldId id="275" r:id="rId10"/>
    <p:sldId id="258" r:id="rId11"/>
    <p:sldId id="260" r:id="rId12"/>
    <p:sldId id="276" r:id="rId13"/>
    <p:sldId id="277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4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1C8F4-A1F5-4702-A1C4-8CF2B8EA5023}" type="datetimeFigureOut">
              <a:rPr lang="ko-KR" altLang="en-US" smtClean="0"/>
              <a:t>2021-07-12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E53A3-0EF3-4FC4-8FE9-B3FBF56FEA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467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187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55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15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03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52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331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29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7042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74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6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161C5-161C-4D7B-8385-4FEFC516518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56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dotca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7E87F6C4-2E41-4511-9ACA-7A1930AC2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472" y="213462"/>
            <a:ext cx="6804705" cy="50694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C7FBD5AF-7F96-414A-83A1-4D2DEF5F3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001" y="739427"/>
            <a:ext cx="4617119" cy="508584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17" name="텍스트 개체 틀 2">
            <a:extLst>
              <a:ext uri="{FF2B5EF4-FFF2-40B4-BE49-F238E27FC236}">
                <a16:creationId xmlns:a16="http://schemas.microsoft.com/office/drawing/2014/main" id="{5CD93B62-6EA0-43C0-A8A7-3832FBA85B9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09183" y="1686493"/>
            <a:ext cx="4105275" cy="341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 marL="432000">
              <a:defRPr sz="1800"/>
            </a:lvl2pPr>
            <a:lvl3pPr marL="648000">
              <a:defRPr sz="1600"/>
            </a:lvl3pPr>
            <a:lvl4pPr marL="864000">
              <a:defRPr sz="1400"/>
            </a:lvl4pPr>
            <a:lvl5pPr marL="1080000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4D1973E-0047-4768-842E-7CC17E2B4E23}"/>
              </a:ext>
            </a:extLst>
          </p:cNvPr>
          <p:cNvSpPr/>
          <p:nvPr userDrawn="1"/>
        </p:nvSpPr>
        <p:spPr>
          <a:xfrm>
            <a:off x="11946358" y="6611500"/>
            <a:ext cx="189204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P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78BC9D98-04A6-4455-A649-21D804D3C76F}"/>
              </a:ext>
            </a:extLst>
          </p:cNvPr>
          <p:cNvSpPr/>
          <p:nvPr userDrawn="1"/>
        </p:nvSpPr>
        <p:spPr>
          <a:xfrm>
            <a:off x="304260" y="843160"/>
            <a:ext cx="286207" cy="286207"/>
          </a:xfrm>
          <a:prstGeom prst="ellipse">
            <a:avLst/>
          </a:prstGeom>
          <a:solidFill>
            <a:srgbClr val="1DC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34634936-B22F-4BCF-B7EE-6C097F735E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55600">
            <a:solidFill>
              <a:srgbClr val="8DE7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래픽 176">
            <a:extLst>
              <a:ext uri="{FF2B5EF4-FFF2-40B4-BE49-F238E27FC236}">
                <a16:creationId xmlns:a16="http://schemas.microsoft.com/office/drawing/2014/main" id="{F2712626-D627-4FB5-9BB0-C75244EC4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11032388" y="283080"/>
            <a:ext cx="892960" cy="210016"/>
          </a:xfrm>
          <a:prstGeom prst="rect">
            <a:avLst/>
          </a:prstGeom>
          <a:effectLst/>
        </p:spPr>
      </p:pic>
      <p:sp>
        <p:nvSpPr>
          <p:cNvPr id="22" name="부제목 2">
            <a:extLst>
              <a:ext uri="{FF2B5EF4-FFF2-40B4-BE49-F238E27FC236}">
                <a16:creationId xmlns:a16="http://schemas.microsoft.com/office/drawing/2014/main" id="{CCCBC4C3-6427-4739-A67F-A71E9453768C}"/>
              </a:ext>
            </a:extLst>
          </p:cNvPr>
          <p:cNvSpPr txBox="1">
            <a:spLocks/>
          </p:cNvSpPr>
          <p:nvPr userDrawn="1"/>
        </p:nvSpPr>
        <p:spPr>
          <a:xfrm>
            <a:off x="3169919" y="6662224"/>
            <a:ext cx="5852162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나눔스퀘어OTF Bold" panose="020B0600000101010101" pitchFamily="34" charset="-127"/>
                <a:ea typeface="나눔스퀘어OTF Bold" panose="020B0600000101010101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나눔스퀘어OTF" panose="020B0600000101010101" pitchFamily="34" charset="-127"/>
                <a:ea typeface="나눔스퀘어OTF" panose="020B0600000101010101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rgbClr val="0070C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www.ndotcad.com</a:t>
            </a:r>
            <a:r>
              <a:rPr lang="en-US" altLang="ko-KR" sz="900" baseline="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  </a:t>
            </a:r>
            <a:r>
              <a:rPr lang="en-US" altLang="ko-KR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Copyright </a:t>
            </a:r>
            <a:r>
              <a:rPr lang="ko-KR" altLang="en-US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ⓒ </a:t>
            </a:r>
            <a:r>
              <a:rPr lang="en-US" altLang="ko-KR" sz="900" dirty="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NDotLight</a:t>
            </a:r>
            <a:r>
              <a:rPr lang="en-US" altLang="ko-KR" sz="900" dirty="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All rights reserved.</a:t>
            </a:r>
            <a:endParaRPr lang="ko-KR" altLang="en-US" sz="900" dirty="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B389F2E6-B285-435D-B2E4-680A20C5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4226" y="6449225"/>
            <a:ext cx="1397918" cy="216000"/>
          </a:xfrm>
        </p:spPr>
        <p:txBody>
          <a:bodyPr/>
          <a:lstStyle>
            <a:lvl1pPr>
              <a:defRPr>
                <a:solidFill>
                  <a:srgbClr val="1DCAD3"/>
                </a:solidFill>
              </a:defRPr>
            </a:lvl1pPr>
          </a:lstStyle>
          <a:p>
            <a:fld id="{D80321D1-FA42-4DB3-A6C4-C87D2D2D2C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424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49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068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3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33877C8-B599-44B7-9423-9BED6CDAC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54493"/>
          <a:stretch/>
        </p:blipFill>
        <p:spPr>
          <a:xfrm>
            <a:off x="0" y="4729797"/>
            <a:ext cx="12192000" cy="2128203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0DBF3A5D-68BC-4486-8AD2-4AF430A4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350" y="1705434"/>
            <a:ext cx="7594600" cy="2919129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5400">
                <a:solidFill>
                  <a:srgbClr val="68C4C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8" name="텍스트 개체 틀 2">
            <a:extLst>
              <a:ext uri="{FF2B5EF4-FFF2-40B4-BE49-F238E27FC236}">
                <a16:creationId xmlns:a16="http://schemas.microsoft.com/office/drawing/2014/main" id="{EAE09340-E26C-483E-A03C-01970439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2350" y="5475631"/>
            <a:ext cx="7673975" cy="8693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pic>
        <p:nvPicPr>
          <p:cNvPr id="19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3A9A7D0-D0AC-4D6D-B83A-EA566C46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4" t="54493"/>
          <a:stretch/>
        </p:blipFill>
        <p:spPr>
          <a:xfrm rot="10800000">
            <a:off x="-1" y="0"/>
            <a:ext cx="12531635" cy="1600200"/>
          </a:xfrm>
          <a:prstGeom prst="rect">
            <a:avLst/>
          </a:prstGeom>
        </p:spPr>
      </p:pic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9BA2FBAC-6DD7-4D1E-8AC8-558839EFD07F}"/>
              </a:ext>
            </a:extLst>
          </p:cNvPr>
          <p:cNvSpPr/>
          <p:nvPr userDrawn="1"/>
        </p:nvSpPr>
        <p:spPr>
          <a:xfrm>
            <a:off x="4766713" y="268922"/>
            <a:ext cx="2333518" cy="584518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190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1" name="그래픽 176">
            <a:extLst>
              <a:ext uri="{FF2B5EF4-FFF2-40B4-BE49-F238E27FC236}">
                <a16:creationId xmlns:a16="http://schemas.microsoft.com/office/drawing/2014/main" id="{3F9E2F6A-1BC7-4CD4-8E50-4B56A2B08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805"/>
          <a:stretch/>
        </p:blipFill>
        <p:spPr>
          <a:xfrm>
            <a:off x="5029474" y="345690"/>
            <a:ext cx="1807996" cy="425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497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056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23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flipH="1">
            <a:off x="4299994" y="0"/>
            <a:ext cx="7892005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0" y="-1078"/>
            <a:ext cx="4299995" cy="6859078"/>
          </a:xfrm>
          <a:prstGeom prst="rect">
            <a:avLst/>
          </a:prstGeom>
          <a:solidFill>
            <a:srgbClr val="68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래픽 176">
            <a:extLst>
              <a:ext uri="{FF2B5EF4-FFF2-40B4-BE49-F238E27FC236}">
                <a16:creationId xmlns:a16="http://schemas.microsoft.com/office/drawing/2014/main" id="{D5042B23-A14B-4D9C-8017-D0167D0E5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11032388" y="283080"/>
            <a:ext cx="892960" cy="2100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448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 userDrawn="1"/>
        </p:nvSpPr>
        <p:spPr>
          <a:xfrm>
            <a:off x="0" y="-1078"/>
            <a:ext cx="12192000" cy="3780598"/>
          </a:xfrm>
          <a:prstGeom prst="rect">
            <a:avLst/>
          </a:prstGeom>
          <a:solidFill>
            <a:srgbClr val="68C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206500" y="2293619"/>
            <a:ext cx="9766300" cy="1485901"/>
          </a:xfrm>
        </p:spPr>
        <p:txBody>
          <a:bodyPr anchor="ctr">
            <a:normAutofit/>
          </a:bodyPr>
          <a:lstStyle>
            <a:lvl1pPr algn="ctr">
              <a:defRPr sz="9600" baseline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97B39A7F-2474-41F4-A26F-799DA16D95D2}"/>
              </a:ext>
            </a:extLst>
          </p:cNvPr>
          <p:cNvSpPr/>
          <p:nvPr userDrawn="1"/>
        </p:nvSpPr>
        <p:spPr>
          <a:xfrm>
            <a:off x="4766713" y="5996371"/>
            <a:ext cx="2333518" cy="584518"/>
          </a:xfrm>
          <a:prstGeom prst="roundRect">
            <a:avLst>
              <a:gd name="adj" fmla="val 50000"/>
            </a:avLst>
          </a:prstGeom>
          <a:solidFill>
            <a:srgbClr val="FFFFFF">
              <a:alpha val="60000"/>
            </a:srgbClr>
          </a:solidFill>
          <a:ln>
            <a:noFill/>
          </a:ln>
          <a:effectLst>
            <a:outerShdw blurRad="190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" name="그래픽 176">
            <a:extLst>
              <a:ext uri="{FF2B5EF4-FFF2-40B4-BE49-F238E27FC236}">
                <a16:creationId xmlns:a16="http://schemas.microsoft.com/office/drawing/2014/main" id="{1C513F07-00CB-4A9E-A22B-652EAEB21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805"/>
          <a:stretch/>
        </p:blipFill>
        <p:spPr>
          <a:xfrm>
            <a:off x="5029474" y="6073139"/>
            <a:ext cx="1807996" cy="4252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803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err="1"/>
              <a:t>Cyporight</a:t>
            </a:r>
            <a:r>
              <a:rPr lang="en-US" altLang="ko-KR" dirty="0"/>
              <a:t> ⓒ </a:t>
            </a:r>
            <a:r>
              <a:rPr lang="en-US" altLang="ko-KR" dirty="0" err="1"/>
              <a:t>NDotLight</a:t>
            </a:r>
            <a:r>
              <a:rPr lang="en-US" altLang="ko-KR" dirty="0"/>
              <a:t>. All rights reserved.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23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Cyporight ⓒ NDotLight. All rights reserved.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321D1-FA42-4DB3-A6C4-C87D2D2D2C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91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dirty="0" err="1"/>
              <a:t>Cyporight</a:t>
            </a:r>
            <a:r>
              <a:rPr lang="en-US" altLang="ko-KR" dirty="0"/>
              <a:t> ⓒ </a:t>
            </a:r>
            <a:r>
              <a:rPr lang="en-US" altLang="ko-KR" dirty="0" err="1"/>
              <a:t>NDotLight</a:t>
            </a:r>
            <a:r>
              <a:rPr lang="en-US" altLang="ko-KR" dirty="0"/>
              <a:t>. All rights reserved.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321D1-FA42-4DB3-A6C4-C87D2D2D2C28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532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 Bold" panose="020B0600000101010101" pitchFamily="50" charset="-127"/>
          <a:ea typeface="나눔스퀘어 Bold" panose="020B0600000101010101" pitchFamily="50" charset="-127"/>
          <a:cs typeface="+mj-cs"/>
        </a:defRPr>
      </a:lvl1pPr>
    </p:titleStyle>
    <p:bodyStyle>
      <a:lvl1pPr marL="2160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 Bold" panose="020B0600000101010101" pitchFamily="50" charset="-127"/>
          <a:ea typeface="나눔스퀘어 Bold" panose="020B0600000101010101" pitchFamily="50" charset="-127"/>
          <a:cs typeface="+mn-cs"/>
        </a:defRPr>
      </a:lvl1pPr>
      <a:lvl2pPr marL="540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864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152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1476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sv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gif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92350" y="1598580"/>
            <a:ext cx="7594600" cy="2919129"/>
          </a:xfrm>
        </p:spPr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</a:t>
            </a:r>
            <a:r>
              <a:rPr lang="en-US" altLang="ko-KR"/>
              <a:t> </a:t>
            </a:r>
            <a:r>
              <a:rPr lang="ko-KR" altLang="en-US"/>
              <a:t>개념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4294967295"/>
          </p:nvPr>
        </p:nvSpPr>
        <p:spPr>
          <a:xfrm>
            <a:off x="2292350" y="5739952"/>
            <a:ext cx="7673975" cy="869398"/>
          </a:xfrm>
        </p:spPr>
        <p:txBody>
          <a:bodyPr/>
          <a:lstStyle/>
          <a:p>
            <a:r>
              <a:rPr lang="en-US" altLang="ko-KR"/>
              <a:t>CG? CAD? </a:t>
            </a:r>
            <a:r>
              <a:rPr lang="ko-KR" altLang="en-US"/>
              <a:t>어떤 방식으로 구분하는지 알아보자</a:t>
            </a:r>
          </a:p>
        </p:txBody>
      </p:sp>
    </p:spTree>
    <p:extLst>
      <p:ext uri="{BB962C8B-B14F-4D97-AF65-F5344CB8AC3E}">
        <p14:creationId xmlns:p14="http://schemas.microsoft.com/office/powerpoint/2010/main" val="217219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92350" y="1598580"/>
            <a:ext cx="7594600" cy="2919129"/>
          </a:xfrm>
        </p:spPr>
        <p:txBody>
          <a:bodyPr>
            <a:normAutofit/>
          </a:bodyPr>
          <a:lstStyle/>
          <a:p>
            <a:r>
              <a:rPr lang="ko-KR" altLang="en-US"/>
              <a:t>소프트웨어를 활용한</a:t>
            </a:r>
            <a:br>
              <a:rPr lang="en-US" altLang="ko-KR"/>
            </a:br>
            <a:r>
              <a:rPr lang="en-US" altLang="ko-KR"/>
              <a:t>3D</a:t>
            </a:r>
            <a:r>
              <a:rPr lang="ko-KR" altLang="en-US"/>
              <a:t>모델링의</a:t>
            </a:r>
            <a:r>
              <a:rPr lang="en-US" altLang="ko-KR"/>
              <a:t> </a:t>
            </a:r>
            <a:r>
              <a:rPr lang="ko-KR" altLang="en-US"/>
              <a:t>활용 사례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4294967295"/>
          </p:nvPr>
        </p:nvSpPr>
        <p:spPr>
          <a:xfrm>
            <a:off x="2292350" y="5678990"/>
            <a:ext cx="7673975" cy="869398"/>
          </a:xfrm>
        </p:spPr>
        <p:txBody>
          <a:bodyPr/>
          <a:lstStyle/>
          <a:p>
            <a:r>
              <a:rPr lang="ko-KR" altLang="en-US"/>
              <a:t>분야별로 활용 가능한 </a:t>
            </a:r>
            <a:r>
              <a:rPr lang="en-US" altLang="ko-KR"/>
              <a:t>3D</a:t>
            </a:r>
            <a:r>
              <a:rPr lang="ko-KR" altLang="en-US"/>
              <a:t>모델링 활용 사례</a:t>
            </a:r>
          </a:p>
        </p:txBody>
      </p:sp>
    </p:spTree>
    <p:extLst>
      <p:ext uri="{BB962C8B-B14F-4D97-AF65-F5344CB8AC3E}">
        <p14:creationId xmlns:p14="http://schemas.microsoft.com/office/powerpoint/2010/main" val="427680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 Graphics S/W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642" y="2969753"/>
            <a:ext cx="667975" cy="66340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1" t="3259" r="30611" b="23878"/>
          <a:stretch/>
        </p:blipFill>
        <p:spPr>
          <a:xfrm>
            <a:off x="8802780" y="1832161"/>
            <a:ext cx="680597" cy="6634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96" y="4108106"/>
            <a:ext cx="663409" cy="6634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10635" r="11664" b="15951"/>
          <a:stretch/>
        </p:blipFill>
        <p:spPr>
          <a:xfrm>
            <a:off x="8809325" y="5258375"/>
            <a:ext cx="667975" cy="639581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8426022" y="1621084"/>
            <a:ext cx="0" cy="464737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>
            <a:off x="8625444" y="1761294"/>
            <a:ext cx="2830285" cy="803619"/>
            <a:chOff x="5834743" y="1761294"/>
            <a:chExt cx="2830285" cy="803619"/>
          </a:xfrm>
        </p:grpSpPr>
        <p:sp>
          <p:nvSpPr>
            <p:cNvPr id="12" name="한쪽 모서리가 잘린 사각형 11"/>
            <p:cNvSpPr/>
            <p:nvPr/>
          </p:nvSpPr>
          <p:spPr>
            <a:xfrm>
              <a:off x="5941135" y="1761294"/>
              <a:ext cx="2723893" cy="803619"/>
            </a:xfrm>
            <a:prstGeom prst="snip1Rect">
              <a:avLst>
                <a:gd name="adj" fmla="val 28587"/>
              </a:avLst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부제목 2"/>
            <p:cNvSpPr txBox="1">
              <a:spLocks/>
            </p:cNvSpPr>
            <p:nvPr/>
          </p:nvSpPr>
          <p:spPr>
            <a:xfrm>
              <a:off x="6764088" y="2184258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Blender</a:t>
              </a: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6764088" y="2163103"/>
              <a:ext cx="1615984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부제목 2"/>
            <p:cNvSpPr txBox="1">
              <a:spLocks/>
            </p:cNvSpPr>
            <p:nvPr/>
          </p:nvSpPr>
          <p:spPr>
            <a:xfrm>
              <a:off x="6560329" y="1777681"/>
              <a:ext cx="2023502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Blender Foundation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834743" y="1761294"/>
              <a:ext cx="106392" cy="80361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8625444" y="2899648"/>
            <a:ext cx="2830285" cy="803619"/>
            <a:chOff x="5834743" y="1761294"/>
            <a:chExt cx="2830285" cy="803619"/>
          </a:xfrm>
        </p:grpSpPr>
        <p:sp>
          <p:nvSpPr>
            <p:cNvPr id="18" name="한쪽 모서리가 잘린 사각형 17"/>
            <p:cNvSpPr/>
            <p:nvPr/>
          </p:nvSpPr>
          <p:spPr>
            <a:xfrm>
              <a:off x="5941135" y="1761294"/>
              <a:ext cx="2723893" cy="803619"/>
            </a:xfrm>
            <a:prstGeom prst="snip1Rect">
              <a:avLst>
                <a:gd name="adj" fmla="val 28587"/>
              </a:avLst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" name="부제목 2"/>
            <p:cNvSpPr txBox="1">
              <a:spLocks/>
            </p:cNvSpPr>
            <p:nvPr/>
          </p:nvSpPr>
          <p:spPr>
            <a:xfrm>
              <a:off x="6764088" y="2184258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3DS Max</a:t>
              </a: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6764088" y="2163103"/>
              <a:ext cx="1615984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부제목 2"/>
            <p:cNvSpPr txBox="1">
              <a:spLocks/>
            </p:cNvSpPr>
            <p:nvPr/>
          </p:nvSpPr>
          <p:spPr>
            <a:xfrm>
              <a:off x="6764088" y="1777681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Autodesk</a:t>
              </a: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834743" y="1761294"/>
              <a:ext cx="106392" cy="803619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8625444" y="4038002"/>
            <a:ext cx="2830285" cy="803619"/>
            <a:chOff x="5834743" y="1761294"/>
            <a:chExt cx="2830285" cy="803619"/>
          </a:xfrm>
        </p:grpSpPr>
        <p:sp>
          <p:nvSpPr>
            <p:cNvPr id="24" name="한쪽 모서리가 잘린 사각형 23"/>
            <p:cNvSpPr/>
            <p:nvPr/>
          </p:nvSpPr>
          <p:spPr>
            <a:xfrm>
              <a:off x="5941135" y="1761294"/>
              <a:ext cx="2723893" cy="803619"/>
            </a:xfrm>
            <a:prstGeom prst="snip1Rect">
              <a:avLst>
                <a:gd name="adj" fmla="val 28587"/>
              </a:avLst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5" name="부제목 2"/>
            <p:cNvSpPr txBox="1">
              <a:spLocks/>
            </p:cNvSpPr>
            <p:nvPr/>
          </p:nvSpPr>
          <p:spPr>
            <a:xfrm>
              <a:off x="6764088" y="2184258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Maya</a:t>
              </a:r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6764088" y="2163103"/>
              <a:ext cx="1615984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부제목 2"/>
            <p:cNvSpPr txBox="1">
              <a:spLocks/>
            </p:cNvSpPr>
            <p:nvPr/>
          </p:nvSpPr>
          <p:spPr>
            <a:xfrm>
              <a:off x="6764088" y="1777681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Autodesk</a:t>
              </a: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834743" y="1761294"/>
              <a:ext cx="106392" cy="803619"/>
            </a:xfrm>
            <a:prstGeom prst="rect">
              <a:avLst/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8625444" y="5176355"/>
            <a:ext cx="2830285" cy="803619"/>
            <a:chOff x="5834743" y="1761294"/>
            <a:chExt cx="2830285" cy="803619"/>
          </a:xfrm>
        </p:grpSpPr>
        <p:sp>
          <p:nvSpPr>
            <p:cNvPr id="30" name="한쪽 모서리가 잘린 사각형 29"/>
            <p:cNvSpPr/>
            <p:nvPr/>
          </p:nvSpPr>
          <p:spPr>
            <a:xfrm>
              <a:off x="5941135" y="1761294"/>
              <a:ext cx="2723893" cy="803619"/>
            </a:xfrm>
            <a:prstGeom prst="snip1Rect">
              <a:avLst>
                <a:gd name="adj" fmla="val 28587"/>
              </a:avLst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1" name="부제목 2"/>
            <p:cNvSpPr txBox="1">
              <a:spLocks/>
            </p:cNvSpPr>
            <p:nvPr/>
          </p:nvSpPr>
          <p:spPr>
            <a:xfrm>
              <a:off x="6764088" y="2184258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 err="1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ZBrush</a:t>
              </a:r>
              <a:endPara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32" name="직선 연결선 31"/>
            <p:cNvCxnSpPr/>
            <p:nvPr/>
          </p:nvCxnSpPr>
          <p:spPr>
            <a:xfrm>
              <a:off x="6764088" y="2163103"/>
              <a:ext cx="161598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부제목 2"/>
            <p:cNvSpPr txBox="1">
              <a:spLocks/>
            </p:cNvSpPr>
            <p:nvPr/>
          </p:nvSpPr>
          <p:spPr>
            <a:xfrm>
              <a:off x="6764088" y="1777681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 err="1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Pixologic</a:t>
              </a:r>
              <a:endParaRPr lang="en-US" altLang="ko-KR" sz="16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834743" y="1761294"/>
              <a:ext cx="106392" cy="8036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9274629" y="6330568"/>
            <a:ext cx="278941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Autodesk, </a:t>
            </a:r>
            <a:r>
              <a:rPr lang="en-US" altLang="ko-KR" sz="1000" spc="-5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Pixologic</a:t>
            </a:r>
            <a:endParaRPr lang="en-US" altLang="ko-KR" sz="1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74" name="그룹 73"/>
          <p:cNvGrpSpPr/>
          <p:nvPr/>
        </p:nvGrpSpPr>
        <p:grpSpPr>
          <a:xfrm>
            <a:off x="1443325" y="1499080"/>
            <a:ext cx="5532650" cy="3740260"/>
            <a:chOff x="617821" y="1498963"/>
            <a:chExt cx="6967763" cy="4710446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05" y="4610415"/>
              <a:ext cx="2841642" cy="1598423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268" y="1498963"/>
              <a:ext cx="2771420" cy="1558924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21" y="1498963"/>
              <a:ext cx="2072792" cy="1558924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21" y="3057887"/>
              <a:ext cx="2072792" cy="1554594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199" y="3057887"/>
              <a:ext cx="2338385" cy="1558923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356" y="1498963"/>
              <a:ext cx="2830227" cy="1558836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21" y="4612482"/>
              <a:ext cx="1596927" cy="1596927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732" y="4612481"/>
              <a:ext cx="2176852" cy="1596358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2" y="3057886"/>
              <a:ext cx="2786901" cy="1558923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90" y="4612481"/>
              <a:ext cx="1596928" cy="1596928"/>
            </a:xfrm>
            <a:prstGeom prst="rect">
              <a:avLst/>
            </a:prstGeom>
          </p:spPr>
        </p:pic>
      </p:grpSp>
      <p:sp>
        <p:nvSpPr>
          <p:cNvPr id="82" name="부제목 2"/>
          <p:cNvSpPr txBox="1">
            <a:spLocks/>
          </p:cNvSpPr>
          <p:nvPr/>
        </p:nvSpPr>
        <p:spPr>
          <a:xfrm>
            <a:off x="1103824" y="5372492"/>
            <a:ext cx="6183638" cy="97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시각적인 모델링의 구현에 최적화된 소프트웨어들로 결과물인 게임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애니메이션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영화 등이 화면 밖으로 나오지 않는다는 특징을 지님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제목 34">
            <a:extLst>
              <a:ext uri="{FF2B5EF4-FFF2-40B4-BE49-F238E27FC236}">
                <a16:creationId xmlns:a16="http://schemas.microsoft.com/office/drawing/2014/main" id="{1E2B37F4-EBDD-4564-8DC9-A07996CC9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 소프트웨어 및 활용 사례</a:t>
            </a:r>
          </a:p>
        </p:txBody>
      </p:sp>
      <p:sp>
        <p:nvSpPr>
          <p:cNvPr id="55" name="부제목 2">
            <a:extLst>
              <a:ext uri="{FF2B5EF4-FFF2-40B4-BE49-F238E27FC236}">
                <a16:creationId xmlns:a16="http://schemas.microsoft.com/office/drawing/2014/main" id="{CD3B9769-1D3D-4A76-A290-F0EEFD438077}"/>
              </a:ext>
            </a:extLst>
          </p:cNvPr>
          <p:cNvSpPr txBox="1">
            <a:spLocks/>
          </p:cNvSpPr>
          <p:nvPr/>
        </p:nvSpPr>
        <p:spPr>
          <a:xfrm>
            <a:off x="9118418" y="842164"/>
            <a:ext cx="1111301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52907D41-02AA-49DD-B0A5-63441AFF8DF3}"/>
              </a:ext>
            </a:extLst>
          </p:cNvPr>
          <p:cNvSpPr/>
          <p:nvPr/>
        </p:nvSpPr>
        <p:spPr>
          <a:xfrm flipV="1">
            <a:off x="8625444" y="915895"/>
            <a:ext cx="492974" cy="1399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부제목 2">
            <a:extLst>
              <a:ext uri="{FF2B5EF4-FFF2-40B4-BE49-F238E27FC236}">
                <a16:creationId xmlns:a16="http://schemas.microsoft.com/office/drawing/2014/main" id="{E5D8BE8D-F962-4158-A195-29D05FEB0729}"/>
              </a:ext>
            </a:extLst>
          </p:cNvPr>
          <p:cNvSpPr txBox="1">
            <a:spLocks/>
          </p:cNvSpPr>
          <p:nvPr/>
        </p:nvSpPr>
        <p:spPr>
          <a:xfrm>
            <a:off x="9118418" y="1033800"/>
            <a:ext cx="1401536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제한적 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6FBFD537-8F5B-4C5F-B663-861D0ABDF691}"/>
              </a:ext>
            </a:extLst>
          </p:cNvPr>
          <p:cNvSpPr/>
          <p:nvPr/>
        </p:nvSpPr>
        <p:spPr>
          <a:xfrm flipV="1">
            <a:off x="8625444" y="1098020"/>
            <a:ext cx="492974" cy="15258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부제목 2">
            <a:extLst>
              <a:ext uri="{FF2B5EF4-FFF2-40B4-BE49-F238E27FC236}">
                <a16:creationId xmlns:a16="http://schemas.microsoft.com/office/drawing/2014/main" id="{097A5358-3783-42B0-9F36-2B7E03C24D92}"/>
              </a:ext>
            </a:extLst>
          </p:cNvPr>
          <p:cNvSpPr txBox="1">
            <a:spLocks/>
          </p:cNvSpPr>
          <p:nvPr/>
        </p:nvSpPr>
        <p:spPr>
          <a:xfrm>
            <a:off x="9118418" y="1225437"/>
            <a:ext cx="1155355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7928E57A-2D6D-4988-BC43-C878C51B0972}"/>
              </a:ext>
            </a:extLst>
          </p:cNvPr>
          <p:cNvSpPr/>
          <p:nvPr/>
        </p:nvSpPr>
        <p:spPr>
          <a:xfrm flipV="1">
            <a:off x="8625444" y="1292827"/>
            <a:ext cx="492974" cy="15258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2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 CAD S/W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12</a:t>
            </a:fld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8426022" y="1621084"/>
            <a:ext cx="0" cy="464737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>
          <a:xfrm>
            <a:off x="9274629" y="6330568"/>
            <a:ext cx="278941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Autodesk, </a:t>
            </a:r>
            <a:r>
              <a:rPr lang="en-US" altLang="ko-KR" sz="1000" spc="-5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Ndotlight</a:t>
            </a:r>
            <a:endParaRPr lang="en-US" altLang="ko-KR" sz="10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1455687" y="1498963"/>
            <a:ext cx="5503909" cy="3726048"/>
            <a:chOff x="617821" y="1494492"/>
            <a:chExt cx="6971442" cy="4719542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899" y="2926987"/>
              <a:ext cx="1568371" cy="1486902"/>
            </a:xfrm>
            <a:prstGeom prst="rect">
              <a:avLst/>
            </a:prstGeom>
          </p:spPr>
        </p:pic>
        <p:pic>
          <p:nvPicPr>
            <p:cNvPr id="91" name="그림 9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5"/>
            <a:stretch/>
          </p:blipFill>
          <p:spPr>
            <a:xfrm>
              <a:off x="617821" y="1498964"/>
              <a:ext cx="4137535" cy="2834602"/>
            </a:xfrm>
            <a:prstGeom prst="rect">
              <a:avLst/>
            </a:prstGeom>
          </p:spPr>
        </p:pic>
        <p:pic>
          <p:nvPicPr>
            <p:cNvPr id="92" name="그림 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0" t="13408" r="25750" b="13852"/>
            <a:stretch/>
          </p:blipFill>
          <p:spPr>
            <a:xfrm>
              <a:off x="6080286" y="3057800"/>
              <a:ext cx="1505298" cy="1269934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3" t="22174" r="23570" b="7044"/>
            <a:stretch/>
          </p:blipFill>
          <p:spPr>
            <a:xfrm>
              <a:off x="617821" y="4330650"/>
              <a:ext cx="2749138" cy="1883384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5" b="7303"/>
            <a:stretch/>
          </p:blipFill>
          <p:spPr>
            <a:xfrm>
              <a:off x="3365448" y="4330650"/>
              <a:ext cx="4220136" cy="1880467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0" b="12131"/>
            <a:stretch/>
          </p:blipFill>
          <p:spPr>
            <a:xfrm>
              <a:off x="4813844" y="1494492"/>
              <a:ext cx="2775419" cy="1563299"/>
            </a:xfrm>
            <a:prstGeom prst="rect">
              <a:avLst/>
            </a:prstGeom>
          </p:spPr>
        </p:pic>
      </p:grpSp>
      <p:sp>
        <p:nvSpPr>
          <p:cNvPr id="98" name="부제목 2"/>
          <p:cNvSpPr txBox="1">
            <a:spLocks/>
          </p:cNvSpPr>
          <p:nvPr/>
        </p:nvSpPr>
        <p:spPr>
          <a:xfrm>
            <a:off x="1103824" y="5372492"/>
            <a:ext cx="6183638" cy="97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정확한 수치를 바탕으로 제품을 만드는 것에 중점을 둔 소프트웨어들로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제작 완료된 결과물은 실제 물건의 형태로 세상에 구현될 수 있는 것이 특징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D502B3F3-AAD0-4D75-A381-AC7EC9787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 소프트웨어 및 활용 사례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33A1909-E933-4255-8E78-651925F5FCBF}"/>
              </a:ext>
            </a:extLst>
          </p:cNvPr>
          <p:cNvGrpSpPr/>
          <p:nvPr/>
        </p:nvGrpSpPr>
        <p:grpSpPr>
          <a:xfrm>
            <a:off x="8625444" y="1761294"/>
            <a:ext cx="2830285" cy="4218680"/>
            <a:chOff x="8625444" y="1761294"/>
            <a:chExt cx="2830285" cy="4218680"/>
          </a:xfrm>
        </p:grpSpPr>
        <p:grpSp>
          <p:nvGrpSpPr>
            <p:cNvPr id="51" name="그룹 50"/>
            <p:cNvGrpSpPr/>
            <p:nvPr/>
          </p:nvGrpSpPr>
          <p:grpSpPr>
            <a:xfrm>
              <a:off x="8625444" y="1761294"/>
              <a:ext cx="2830285" cy="803619"/>
              <a:chOff x="5834743" y="1761294"/>
              <a:chExt cx="2830285" cy="803619"/>
            </a:xfrm>
          </p:grpSpPr>
          <p:sp>
            <p:nvSpPr>
              <p:cNvPr id="52" name="한쪽 모서리가 잘린 사각형 51"/>
              <p:cNvSpPr/>
              <p:nvPr/>
            </p:nvSpPr>
            <p:spPr>
              <a:xfrm>
                <a:off x="5941135" y="1761294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4" name="부제목 2"/>
              <p:cNvSpPr txBox="1">
                <a:spLocks/>
              </p:cNvSpPr>
              <p:nvPr/>
            </p:nvSpPr>
            <p:spPr>
              <a:xfrm>
                <a:off x="6764088" y="2184258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Tinker CAD</a:t>
                </a:r>
              </a:p>
            </p:txBody>
          </p:sp>
          <p:cxnSp>
            <p:nvCxnSpPr>
              <p:cNvPr id="55" name="직선 연결선 54"/>
              <p:cNvCxnSpPr/>
              <p:nvPr/>
            </p:nvCxnSpPr>
            <p:spPr>
              <a:xfrm>
                <a:off x="6764088" y="2163103"/>
                <a:ext cx="1615984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부제목 2"/>
              <p:cNvSpPr txBox="1">
                <a:spLocks/>
              </p:cNvSpPr>
              <p:nvPr/>
            </p:nvSpPr>
            <p:spPr>
              <a:xfrm>
                <a:off x="6764088" y="1777681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Autodesk</a:t>
                </a: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5834743" y="1761294"/>
                <a:ext cx="106392" cy="80361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58" name="한쪽 모서리가 잘린 사각형 57"/>
            <p:cNvSpPr/>
            <p:nvPr/>
          </p:nvSpPr>
          <p:spPr>
            <a:xfrm>
              <a:off x="8731836" y="2899648"/>
              <a:ext cx="2723893" cy="803619"/>
            </a:xfrm>
            <a:prstGeom prst="snip1Rect">
              <a:avLst>
                <a:gd name="adj" fmla="val 28587"/>
              </a:avLst>
            </a:prstGeom>
            <a:noFill/>
            <a:ln w="1905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0" name="부제목 2"/>
            <p:cNvSpPr txBox="1">
              <a:spLocks/>
            </p:cNvSpPr>
            <p:nvPr/>
          </p:nvSpPr>
          <p:spPr>
            <a:xfrm>
              <a:off x="9554789" y="3322612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 err="1">
                  <a:solidFill>
                    <a:srgbClr val="404040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NdotCAD</a:t>
              </a:r>
              <a:endParaRPr lang="en-US" altLang="ko-KR" sz="16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61" name="직선 연결선 60"/>
            <p:cNvCxnSpPr/>
            <p:nvPr/>
          </p:nvCxnSpPr>
          <p:spPr>
            <a:xfrm>
              <a:off x="9554789" y="3301457"/>
              <a:ext cx="1615984" cy="0"/>
            </a:xfrm>
            <a:prstGeom prst="line">
              <a:avLst/>
            </a:prstGeom>
            <a:ln w="38100">
              <a:solidFill>
                <a:srgbClr val="FFD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부제목 2"/>
            <p:cNvSpPr txBox="1">
              <a:spLocks/>
            </p:cNvSpPr>
            <p:nvPr/>
          </p:nvSpPr>
          <p:spPr>
            <a:xfrm>
              <a:off x="9554789" y="2916035"/>
              <a:ext cx="1615984" cy="3595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rgbClr val="182B4C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82B4C"/>
                  </a:solidFill>
                  <a:latin typeface="에스코어 드림 2 ExtraLight" panose="020B0203030302020204" pitchFamily="34" charset="-127"/>
                  <a:ea typeface="에스코어 드림 2 ExtraLight" panose="020B0203030302020204" pitchFamily="34" charset="-127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182B4C"/>
                  </a:solidFill>
                  <a:latin typeface="에스코어 드림 1 Thin" panose="020B0403030302020204" pitchFamily="34" charset="-127"/>
                  <a:ea typeface="에스코어 드림 1 Thin" panose="020B0403030302020204" pitchFamily="34" charset="-127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ko-KR" sz="1600" err="1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Ndotlight</a:t>
              </a:r>
              <a:endParaRPr lang="en-US" altLang="ko-KR" sz="1600">
                <a:solidFill>
                  <a:srgbClr val="40404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8625444" y="2899648"/>
              <a:ext cx="106392" cy="803619"/>
            </a:xfrm>
            <a:prstGeom prst="rect">
              <a:avLst/>
            </a:prstGeom>
            <a:solidFill>
              <a:srgbClr val="FFD966"/>
            </a:solidFill>
            <a:ln w="19050"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75" name="그룹 74"/>
            <p:cNvGrpSpPr/>
            <p:nvPr/>
          </p:nvGrpSpPr>
          <p:grpSpPr>
            <a:xfrm>
              <a:off x="8625444" y="4038002"/>
              <a:ext cx="2830285" cy="803619"/>
              <a:chOff x="5834743" y="1761294"/>
              <a:chExt cx="2830285" cy="803619"/>
            </a:xfrm>
          </p:grpSpPr>
          <p:sp>
            <p:nvSpPr>
              <p:cNvPr id="76" name="한쪽 모서리가 잘린 사각형 75"/>
              <p:cNvSpPr/>
              <p:nvPr/>
            </p:nvSpPr>
            <p:spPr>
              <a:xfrm>
                <a:off x="5941135" y="1761294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7" name="부제목 2"/>
              <p:cNvSpPr txBox="1">
                <a:spLocks/>
              </p:cNvSpPr>
              <p:nvPr/>
            </p:nvSpPr>
            <p:spPr>
              <a:xfrm>
                <a:off x="6764088" y="2184258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Fusion 360</a:t>
                </a:r>
              </a:p>
            </p:txBody>
          </p:sp>
          <p:cxnSp>
            <p:nvCxnSpPr>
              <p:cNvPr id="78" name="직선 연결선 77"/>
              <p:cNvCxnSpPr/>
              <p:nvPr/>
            </p:nvCxnSpPr>
            <p:spPr>
              <a:xfrm>
                <a:off x="6764088" y="2163103"/>
                <a:ext cx="1615984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부제목 2"/>
              <p:cNvSpPr txBox="1">
                <a:spLocks/>
              </p:cNvSpPr>
              <p:nvPr/>
            </p:nvSpPr>
            <p:spPr>
              <a:xfrm>
                <a:off x="6764088" y="1777681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Autodesk</a:t>
                </a: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5834743" y="1761294"/>
                <a:ext cx="106392" cy="803619"/>
              </a:xfrm>
              <a:prstGeom prst="rect">
                <a:avLst/>
              </a:prstGeom>
              <a:solidFill>
                <a:schemeClr val="accent6"/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8625444" y="5176355"/>
              <a:ext cx="2830285" cy="803619"/>
              <a:chOff x="5834743" y="1761294"/>
              <a:chExt cx="2830285" cy="803619"/>
            </a:xfrm>
          </p:grpSpPr>
          <p:sp>
            <p:nvSpPr>
              <p:cNvPr id="82" name="한쪽 모서리가 잘린 사각형 81"/>
              <p:cNvSpPr/>
              <p:nvPr/>
            </p:nvSpPr>
            <p:spPr>
              <a:xfrm>
                <a:off x="5941135" y="1761294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3" name="부제목 2"/>
              <p:cNvSpPr txBox="1">
                <a:spLocks/>
              </p:cNvSpPr>
              <p:nvPr/>
            </p:nvSpPr>
            <p:spPr>
              <a:xfrm>
                <a:off x="6764088" y="2184258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Rhinoceros</a:t>
                </a:r>
              </a:p>
            </p:txBody>
          </p:sp>
          <p:cxnSp>
            <p:nvCxnSpPr>
              <p:cNvPr id="84" name="직선 연결선 83"/>
              <p:cNvCxnSpPr/>
              <p:nvPr/>
            </p:nvCxnSpPr>
            <p:spPr>
              <a:xfrm>
                <a:off x="6764088" y="2163103"/>
                <a:ext cx="161598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부제목 2"/>
              <p:cNvSpPr txBox="1">
                <a:spLocks/>
              </p:cNvSpPr>
              <p:nvPr/>
            </p:nvSpPr>
            <p:spPr>
              <a:xfrm>
                <a:off x="6764088" y="1777681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Robert </a:t>
                </a:r>
                <a:r>
                  <a:rPr lang="en-US" altLang="ko-KR" sz="1600" err="1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McNeel</a:t>
                </a:r>
                <a:endParaRPr lang="en-US" altLang="ko-KR" sz="1600">
                  <a:solidFill>
                    <a:srgbClr val="40404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>
              <a:xfrm>
                <a:off x="5834743" y="1761294"/>
                <a:ext cx="106392" cy="8036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pic>
          <p:nvPicPr>
            <p:cNvPr id="87" name="그림 8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6" r="64062" b="8526"/>
            <a:stretch/>
          </p:blipFill>
          <p:spPr>
            <a:xfrm>
              <a:off x="8778897" y="1790205"/>
              <a:ext cx="717404" cy="740278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23" t="1647" r="22352" b="36893"/>
            <a:stretch/>
          </p:blipFill>
          <p:spPr>
            <a:xfrm>
              <a:off x="8862623" y="4074298"/>
              <a:ext cx="561379" cy="731026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336" y="5249501"/>
              <a:ext cx="579818" cy="674697"/>
            </a:xfrm>
            <a:prstGeom prst="rect">
              <a:avLst/>
            </a:prstGeom>
          </p:spPr>
        </p:pic>
        <p:pic>
          <p:nvPicPr>
            <p:cNvPr id="103" name="그래픽 102">
              <a:extLst>
                <a:ext uri="{FF2B5EF4-FFF2-40B4-BE49-F238E27FC236}">
                  <a16:creationId xmlns:a16="http://schemas.microsoft.com/office/drawing/2014/main" id="{A8CD85DC-EEAC-4197-AF78-5E4EE60B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15343" y="3157957"/>
              <a:ext cx="659529" cy="287000"/>
            </a:xfrm>
            <a:prstGeom prst="rect">
              <a:avLst/>
            </a:prstGeom>
          </p:spPr>
        </p:pic>
      </p:grpSp>
      <p:sp>
        <p:nvSpPr>
          <p:cNvPr id="104" name="부제목 2">
            <a:extLst>
              <a:ext uri="{FF2B5EF4-FFF2-40B4-BE49-F238E27FC236}">
                <a16:creationId xmlns:a16="http://schemas.microsoft.com/office/drawing/2014/main" id="{CE4AA0BC-F38F-42DC-8CB0-502A32215F69}"/>
              </a:ext>
            </a:extLst>
          </p:cNvPr>
          <p:cNvSpPr txBox="1">
            <a:spLocks/>
          </p:cNvSpPr>
          <p:nvPr/>
        </p:nvSpPr>
        <p:spPr>
          <a:xfrm>
            <a:off x="9118418" y="842164"/>
            <a:ext cx="1111301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50E6349A-CA01-4DDE-BD08-972209F7466F}"/>
              </a:ext>
            </a:extLst>
          </p:cNvPr>
          <p:cNvSpPr/>
          <p:nvPr/>
        </p:nvSpPr>
        <p:spPr>
          <a:xfrm flipV="1">
            <a:off x="8625444" y="915895"/>
            <a:ext cx="492974" cy="1399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부제목 2">
            <a:extLst>
              <a:ext uri="{FF2B5EF4-FFF2-40B4-BE49-F238E27FC236}">
                <a16:creationId xmlns:a16="http://schemas.microsoft.com/office/drawing/2014/main" id="{FF3660CC-6509-4261-AB8C-DFA3764BAA96}"/>
              </a:ext>
            </a:extLst>
          </p:cNvPr>
          <p:cNvSpPr txBox="1">
            <a:spLocks/>
          </p:cNvSpPr>
          <p:nvPr/>
        </p:nvSpPr>
        <p:spPr>
          <a:xfrm>
            <a:off x="9118418" y="1033800"/>
            <a:ext cx="1401536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제한적 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CC7AE51C-09BF-4837-BE29-98DF246344EE}"/>
              </a:ext>
            </a:extLst>
          </p:cNvPr>
          <p:cNvSpPr/>
          <p:nvPr/>
        </p:nvSpPr>
        <p:spPr>
          <a:xfrm flipV="1">
            <a:off x="8625444" y="1098020"/>
            <a:ext cx="492974" cy="15258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부제목 2">
            <a:extLst>
              <a:ext uri="{FF2B5EF4-FFF2-40B4-BE49-F238E27FC236}">
                <a16:creationId xmlns:a16="http://schemas.microsoft.com/office/drawing/2014/main" id="{A7512631-02A3-4EB5-BFA8-29CF3E5166BE}"/>
              </a:ext>
            </a:extLst>
          </p:cNvPr>
          <p:cNvSpPr txBox="1">
            <a:spLocks/>
          </p:cNvSpPr>
          <p:nvPr/>
        </p:nvSpPr>
        <p:spPr>
          <a:xfrm>
            <a:off x="9118418" y="1225437"/>
            <a:ext cx="1155355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7E1CAB94-57C5-4AED-94AE-980A2D868D77}"/>
              </a:ext>
            </a:extLst>
          </p:cNvPr>
          <p:cNvSpPr/>
          <p:nvPr/>
        </p:nvSpPr>
        <p:spPr>
          <a:xfrm flipV="1">
            <a:off x="8625444" y="1292827"/>
            <a:ext cx="492974" cy="15258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291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57" y="3385406"/>
            <a:ext cx="3213040" cy="1807335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 CAD &amp; PLM S/W</a:t>
            </a:r>
            <a:endParaRPr lang="ko-KR" altLang="en-US" sz="200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13</a:t>
            </a:fld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>
            <a:off x="8426022" y="1621084"/>
            <a:ext cx="0" cy="464737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직사각형 62"/>
          <p:cNvSpPr/>
          <p:nvPr/>
        </p:nvSpPr>
        <p:spPr>
          <a:xfrm>
            <a:off x="9274629" y="6330568"/>
            <a:ext cx="278941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000" spc="-5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Dassault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Systems</a:t>
            </a:r>
          </a:p>
        </p:txBody>
      </p:sp>
      <p:sp>
        <p:nvSpPr>
          <p:cNvPr id="98" name="부제목 2"/>
          <p:cNvSpPr txBox="1">
            <a:spLocks/>
          </p:cNvSpPr>
          <p:nvPr/>
        </p:nvSpPr>
        <p:spPr>
          <a:xfrm>
            <a:off x="1103824" y="5372492"/>
            <a:ext cx="6183638" cy="97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CAD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들의 기능과 모델링에 대한 소재 정보 입력을 통해 각종 시뮬레이션과 제품의 테스트를 통해 제품의 수명주기와 같은 정보를 얻을 수 있는 것이 특징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11" name="그룹 110"/>
          <p:cNvGrpSpPr/>
          <p:nvPr/>
        </p:nvGrpSpPr>
        <p:grpSpPr>
          <a:xfrm>
            <a:off x="8625444" y="1761294"/>
            <a:ext cx="2830285" cy="4218680"/>
            <a:chOff x="8625444" y="1761294"/>
            <a:chExt cx="2830285" cy="4218680"/>
          </a:xfrm>
        </p:grpSpPr>
        <p:grpSp>
          <p:nvGrpSpPr>
            <p:cNvPr id="112" name="그룹 111"/>
            <p:cNvGrpSpPr/>
            <p:nvPr/>
          </p:nvGrpSpPr>
          <p:grpSpPr>
            <a:xfrm>
              <a:off x="8625444" y="2899648"/>
              <a:ext cx="2830285" cy="803619"/>
              <a:chOff x="5834743" y="2899648"/>
              <a:chExt cx="2830285" cy="803619"/>
            </a:xfrm>
          </p:grpSpPr>
          <p:sp>
            <p:nvSpPr>
              <p:cNvPr id="135" name="한쪽 모서리가 잘린 사각형 134"/>
              <p:cNvSpPr/>
              <p:nvPr/>
            </p:nvSpPr>
            <p:spPr>
              <a:xfrm>
                <a:off x="5941135" y="2899648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36" name="부제목 2"/>
              <p:cNvSpPr txBox="1">
                <a:spLocks/>
              </p:cNvSpPr>
              <p:nvPr/>
            </p:nvSpPr>
            <p:spPr>
              <a:xfrm>
                <a:off x="6764088" y="3322612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CATIA</a:t>
                </a:r>
              </a:p>
            </p:txBody>
          </p:sp>
          <p:cxnSp>
            <p:nvCxnSpPr>
              <p:cNvPr id="137" name="직선 연결선 136"/>
              <p:cNvCxnSpPr/>
              <p:nvPr/>
            </p:nvCxnSpPr>
            <p:spPr>
              <a:xfrm>
                <a:off x="6764088" y="3301457"/>
                <a:ext cx="161598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부제목 2"/>
              <p:cNvSpPr txBox="1">
                <a:spLocks/>
              </p:cNvSpPr>
              <p:nvPr/>
            </p:nvSpPr>
            <p:spPr>
              <a:xfrm>
                <a:off x="6611739" y="2916035"/>
                <a:ext cx="1920682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 err="1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Dassault</a:t>
                </a: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Systems</a:t>
                </a:r>
              </a:p>
            </p:txBody>
          </p:sp>
          <p:sp>
            <p:nvSpPr>
              <p:cNvPr id="139" name="직사각형 138"/>
              <p:cNvSpPr/>
              <p:nvPr/>
            </p:nvSpPr>
            <p:spPr>
              <a:xfrm>
                <a:off x="5834743" y="2899648"/>
                <a:ext cx="106392" cy="8036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113" name="그룹 112"/>
            <p:cNvGrpSpPr/>
            <p:nvPr/>
          </p:nvGrpSpPr>
          <p:grpSpPr>
            <a:xfrm>
              <a:off x="8625444" y="4038002"/>
              <a:ext cx="2830285" cy="803619"/>
              <a:chOff x="5834743" y="4038002"/>
              <a:chExt cx="2830285" cy="803619"/>
            </a:xfrm>
          </p:grpSpPr>
          <p:sp>
            <p:nvSpPr>
              <p:cNvPr id="130" name="한쪽 모서리가 잘린 사각형 129"/>
              <p:cNvSpPr/>
              <p:nvPr/>
            </p:nvSpPr>
            <p:spPr>
              <a:xfrm>
                <a:off x="5941135" y="4038002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31" name="부제목 2"/>
              <p:cNvSpPr txBox="1">
                <a:spLocks/>
              </p:cNvSpPr>
              <p:nvPr/>
            </p:nvSpPr>
            <p:spPr>
              <a:xfrm>
                <a:off x="6764088" y="4460966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SolidWorks</a:t>
                </a:r>
              </a:p>
            </p:txBody>
          </p:sp>
          <p:cxnSp>
            <p:nvCxnSpPr>
              <p:cNvPr id="132" name="직선 연결선 131"/>
              <p:cNvCxnSpPr/>
              <p:nvPr/>
            </p:nvCxnSpPr>
            <p:spPr>
              <a:xfrm>
                <a:off x="6764088" y="4439811"/>
                <a:ext cx="161598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부제목 2"/>
              <p:cNvSpPr txBox="1">
                <a:spLocks/>
              </p:cNvSpPr>
              <p:nvPr/>
            </p:nvSpPr>
            <p:spPr>
              <a:xfrm>
                <a:off x="6611739" y="4054389"/>
                <a:ext cx="1920682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 err="1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Dassault</a:t>
                </a: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Systems</a:t>
                </a:r>
              </a:p>
            </p:txBody>
          </p:sp>
          <p:sp>
            <p:nvSpPr>
              <p:cNvPr id="134" name="직사각형 133"/>
              <p:cNvSpPr/>
              <p:nvPr/>
            </p:nvSpPr>
            <p:spPr>
              <a:xfrm>
                <a:off x="5834743" y="4038002"/>
                <a:ext cx="106392" cy="8036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114" name="그룹 113"/>
            <p:cNvGrpSpPr/>
            <p:nvPr/>
          </p:nvGrpSpPr>
          <p:grpSpPr>
            <a:xfrm>
              <a:off x="8625444" y="5176355"/>
              <a:ext cx="2830285" cy="803619"/>
              <a:chOff x="5834743" y="1761294"/>
              <a:chExt cx="2830285" cy="803619"/>
            </a:xfrm>
          </p:grpSpPr>
          <p:sp>
            <p:nvSpPr>
              <p:cNvPr id="125" name="한쪽 모서리가 잘린 사각형 124"/>
              <p:cNvSpPr/>
              <p:nvPr/>
            </p:nvSpPr>
            <p:spPr>
              <a:xfrm>
                <a:off x="5941135" y="1761294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6" name="부제목 2"/>
              <p:cNvSpPr txBox="1">
                <a:spLocks/>
              </p:cNvSpPr>
              <p:nvPr/>
            </p:nvSpPr>
            <p:spPr>
              <a:xfrm>
                <a:off x="6764088" y="2184258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NX (UG)</a:t>
                </a:r>
              </a:p>
            </p:txBody>
          </p:sp>
          <p:cxnSp>
            <p:nvCxnSpPr>
              <p:cNvPr id="127" name="직선 연결선 126"/>
              <p:cNvCxnSpPr/>
              <p:nvPr/>
            </p:nvCxnSpPr>
            <p:spPr>
              <a:xfrm>
                <a:off x="6764088" y="2163103"/>
                <a:ext cx="1615984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부제목 2"/>
              <p:cNvSpPr txBox="1">
                <a:spLocks/>
              </p:cNvSpPr>
              <p:nvPr/>
            </p:nvSpPr>
            <p:spPr>
              <a:xfrm>
                <a:off x="6764088" y="1777681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SIEMENS</a:t>
                </a:r>
              </a:p>
            </p:txBody>
          </p:sp>
          <p:sp>
            <p:nvSpPr>
              <p:cNvPr id="129" name="직사각형 128"/>
              <p:cNvSpPr/>
              <p:nvPr/>
            </p:nvSpPr>
            <p:spPr>
              <a:xfrm>
                <a:off x="5834743" y="1761294"/>
                <a:ext cx="106392" cy="8036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115" name="그룹 114"/>
            <p:cNvGrpSpPr/>
            <p:nvPr/>
          </p:nvGrpSpPr>
          <p:grpSpPr>
            <a:xfrm>
              <a:off x="8625444" y="1761294"/>
              <a:ext cx="2830285" cy="803619"/>
              <a:chOff x="5834743" y="1761294"/>
              <a:chExt cx="2830285" cy="803619"/>
            </a:xfrm>
          </p:grpSpPr>
          <p:sp>
            <p:nvSpPr>
              <p:cNvPr id="120" name="한쪽 모서리가 잘린 사각형 119"/>
              <p:cNvSpPr/>
              <p:nvPr/>
            </p:nvSpPr>
            <p:spPr>
              <a:xfrm>
                <a:off x="5941135" y="1761294"/>
                <a:ext cx="2723893" cy="803619"/>
              </a:xfrm>
              <a:prstGeom prst="snip1Rect">
                <a:avLst>
                  <a:gd name="adj" fmla="val 28587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121" name="부제목 2"/>
              <p:cNvSpPr txBox="1">
                <a:spLocks/>
              </p:cNvSpPr>
              <p:nvPr/>
            </p:nvSpPr>
            <p:spPr>
              <a:xfrm>
                <a:off x="6764088" y="2184258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INVENTOR</a:t>
                </a:r>
              </a:p>
            </p:txBody>
          </p:sp>
          <p:cxnSp>
            <p:nvCxnSpPr>
              <p:cNvPr id="122" name="직선 연결선 121"/>
              <p:cNvCxnSpPr/>
              <p:nvPr/>
            </p:nvCxnSpPr>
            <p:spPr>
              <a:xfrm>
                <a:off x="6764088" y="2163103"/>
                <a:ext cx="1615984" cy="0"/>
              </a:xfrm>
              <a:prstGeom prst="line">
                <a:avLst/>
              </a:prstGeom>
              <a:ln w="38100">
                <a:solidFill>
                  <a:srgbClr val="70AD4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부제목 2"/>
              <p:cNvSpPr txBox="1">
                <a:spLocks/>
              </p:cNvSpPr>
              <p:nvPr/>
            </p:nvSpPr>
            <p:spPr>
              <a:xfrm>
                <a:off x="6764088" y="1777681"/>
                <a:ext cx="1615984" cy="3595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rgbClr val="182B4C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+mn-cs"/>
                  </a:defRPr>
                </a:lvl1pPr>
                <a:lvl2pPr marL="457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2pPr>
                <a:lvl3pPr marL="914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rgbClr val="182B4C"/>
                    </a:solidFill>
                    <a:latin typeface="에스코어 드림 2 ExtraLight" panose="020B0203030302020204" pitchFamily="34" charset="-127"/>
                    <a:ea typeface="에스코어 드림 2 ExtraLight" panose="020B0203030302020204" pitchFamily="34" charset="-127"/>
                    <a:cs typeface="+mn-cs"/>
                  </a:defRPr>
                </a:lvl3pPr>
                <a:lvl4pPr marL="1371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4pPr>
                <a:lvl5pPr marL="18288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rgbClr val="182B4C"/>
                    </a:solidFill>
                    <a:latin typeface="에스코어 드림 1 Thin" panose="020B0403030302020204" pitchFamily="34" charset="-127"/>
                    <a:ea typeface="에스코어 드림 1 Thin" panose="020B0403030302020204" pitchFamily="34" charset="-127"/>
                    <a:cs typeface="+mn-cs"/>
                  </a:defRPr>
                </a:lvl5pPr>
                <a:lvl6pPr marL="22860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ko-KR" sz="1600">
                    <a:solidFill>
                      <a:srgbClr val="40404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Autodesk</a:t>
                </a:r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5834743" y="1761294"/>
                <a:ext cx="106392" cy="803619"/>
              </a:xfrm>
              <a:prstGeom prst="rect">
                <a:avLst/>
              </a:prstGeom>
              <a:solidFill>
                <a:srgbClr val="70AD47"/>
              </a:solidFill>
              <a:ln w="19050">
                <a:solidFill>
                  <a:srgbClr val="70AD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pic>
          <p:nvPicPr>
            <p:cNvPr id="116" name="그림 1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" t="5578" r="8186" b="5578"/>
            <a:stretch/>
          </p:blipFill>
          <p:spPr>
            <a:xfrm>
              <a:off x="8785032" y="4116505"/>
              <a:ext cx="716561" cy="646612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228" y="2975887"/>
              <a:ext cx="650233" cy="674541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18" r="82750" b="27118"/>
            <a:stretch/>
          </p:blipFill>
          <p:spPr>
            <a:xfrm>
              <a:off x="8991997" y="1813529"/>
              <a:ext cx="496464" cy="741458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3" r="10513"/>
            <a:stretch/>
          </p:blipFill>
          <p:spPr>
            <a:xfrm>
              <a:off x="8799645" y="5268208"/>
              <a:ext cx="712158" cy="641069"/>
            </a:xfrm>
            <a:prstGeom prst="rect">
              <a:avLst/>
            </a:prstGeom>
          </p:spPr>
        </p:pic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7" y="1498964"/>
            <a:ext cx="2290869" cy="1288614"/>
          </a:xfrm>
          <a:prstGeom prst="rect">
            <a:avLst/>
          </a:prstGeom>
        </p:spPr>
      </p:pic>
      <p:pic>
        <p:nvPicPr>
          <p:cNvPr id="141" name="그림 1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6" y="2701545"/>
            <a:ext cx="2290870" cy="128861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6" y="3904127"/>
            <a:ext cx="2290870" cy="128861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19" y="1498963"/>
            <a:ext cx="3211977" cy="1990068"/>
          </a:xfrm>
          <a:prstGeom prst="rect">
            <a:avLst/>
          </a:prstGeom>
        </p:spPr>
      </p:pic>
      <p:sp>
        <p:nvSpPr>
          <p:cNvPr id="6" name="제목 5">
            <a:extLst>
              <a:ext uri="{FF2B5EF4-FFF2-40B4-BE49-F238E27FC236}">
                <a16:creationId xmlns:a16="http://schemas.microsoft.com/office/drawing/2014/main" id="{F69E9FD5-A1D0-4EF3-A58E-48229E821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 소프트웨어 및 활용 사례</a:t>
            </a:r>
          </a:p>
        </p:txBody>
      </p:sp>
      <p:sp>
        <p:nvSpPr>
          <p:cNvPr id="65" name="부제목 2">
            <a:extLst>
              <a:ext uri="{FF2B5EF4-FFF2-40B4-BE49-F238E27FC236}">
                <a16:creationId xmlns:a16="http://schemas.microsoft.com/office/drawing/2014/main" id="{AE153782-CEE7-4D6F-BE7F-1296C1BA1067}"/>
              </a:ext>
            </a:extLst>
          </p:cNvPr>
          <p:cNvSpPr txBox="1">
            <a:spLocks/>
          </p:cNvSpPr>
          <p:nvPr/>
        </p:nvSpPr>
        <p:spPr>
          <a:xfrm>
            <a:off x="9118418" y="842164"/>
            <a:ext cx="1111301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BB35784-86D9-4AFA-8F18-81DA1FA3FAAC}"/>
              </a:ext>
            </a:extLst>
          </p:cNvPr>
          <p:cNvSpPr/>
          <p:nvPr/>
        </p:nvSpPr>
        <p:spPr>
          <a:xfrm flipV="1">
            <a:off x="8625444" y="915895"/>
            <a:ext cx="492974" cy="1399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부제목 2">
            <a:extLst>
              <a:ext uri="{FF2B5EF4-FFF2-40B4-BE49-F238E27FC236}">
                <a16:creationId xmlns:a16="http://schemas.microsoft.com/office/drawing/2014/main" id="{24C22682-08B5-4FC1-841D-381843F5E498}"/>
              </a:ext>
            </a:extLst>
          </p:cNvPr>
          <p:cNvSpPr txBox="1">
            <a:spLocks/>
          </p:cNvSpPr>
          <p:nvPr/>
        </p:nvSpPr>
        <p:spPr>
          <a:xfrm>
            <a:off x="9118418" y="1033800"/>
            <a:ext cx="1401536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제한적 무료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5F6D0FEB-C95A-48FD-BEC5-571F692D6364}"/>
              </a:ext>
            </a:extLst>
          </p:cNvPr>
          <p:cNvSpPr/>
          <p:nvPr/>
        </p:nvSpPr>
        <p:spPr>
          <a:xfrm flipV="1">
            <a:off x="8625444" y="1098020"/>
            <a:ext cx="492974" cy="152584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부제목 2">
            <a:extLst>
              <a:ext uri="{FF2B5EF4-FFF2-40B4-BE49-F238E27FC236}">
                <a16:creationId xmlns:a16="http://schemas.microsoft.com/office/drawing/2014/main" id="{E32FE6CD-4370-4DA7-AA70-515119249AA0}"/>
              </a:ext>
            </a:extLst>
          </p:cNvPr>
          <p:cNvSpPr txBox="1">
            <a:spLocks/>
          </p:cNvSpPr>
          <p:nvPr/>
        </p:nvSpPr>
        <p:spPr>
          <a:xfrm>
            <a:off x="9118418" y="1225437"/>
            <a:ext cx="1155355" cy="287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유료 소프트웨어</a:t>
            </a:r>
            <a:endParaRPr lang="en-US" altLang="ko-KR" sz="90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D34D5F0F-7A6C-429E-BD86-A96AF8AE156B}"/>
              </a:ext>
            </a:extLst>
          </p:cNvPr>
          <p:cNvSpPr/>
          <p:nvPr/>
        </p:nvSpPr>
        <p:spPr>
          <a:xfrm flipV="1">
            <a:off x="8625444" y="1292827"/>
            <a:ext cx="492974" cy="15258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87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</a:t>
            </a:r>
            <a:r>
              <a:rPr lang="ko-KR" altLang="en-US" sz="2000"/>
              <a:t> </a:t>
            </a:r>
            <a:r>
              <a:rPr lang="en-US" altLang="ko-KR" sz="2000"/>
              <a:t>Modeling</a:t>
            </a:r>
            <a:r>
              <a:rPr lang="ko-KR" altLang="en-US" sz="2000"/>
              <a:t>의 뜻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6" b="27786"/>
          <a:stretch/>
        </p:blipFill>
        <p:spPr>
          <a:xfrm>
            <a:off x="1008277" y="1455915"/>
            <a:ext cx="5689418" cy="1421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8277" y="2877741"/>
            <a:ext cx="5688518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8C4C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3D</a:t>
            </a:r>
            <a:r>
              <a:rPr lang="ko-KR" altLang="en-US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8C4C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모델링이란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68C4C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?</a:t>
            </a: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3D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(Third Dimension) + 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조형 </a:t>
            </a: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(Modeling)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으로</a:t>
            </a:r>
            <a:endParaRPr lang="en-US" altLang="ko-KR" sz="16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차원의 조형물을 만들어 내는 작업을 말함</a:t>
            </a:r>
            <a:endParaRPr lang="en-US" altLang="ko-KR" sz="16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6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일반적으로 </a:t>
            </a: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CG(Computer Graphics)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와</a:t>
            </a:r>
            <a:endParaRPr lang="en-US" altLang="ko-KR" sz="16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CAD(Computer Aided Design)</a:t>
            </a:r>
            <a:r>
              <a:rPr lang="ko-KR" altLang="en-US" sz="16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분야에서 들을 수 있는 용어</a:t>
            </a:r>
            <a:endParaRPr lang="en-US" altLang="ko-KR" sz="16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738" y="1312518"/>
            <a:ext cx="3420000" cy="192567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07" y="3869790"/>
            <a:ext cx="3420816" cy="197039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850773" y="3228994"/>
            <a:ext cx="28142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Computer Graphics _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통칭 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CG &gt;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7621998" y="5840180"/>
            <a:ext cx="32718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Computer Aided Design _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통칭 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CAD &gt;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9999023" y="6330568"/>
            <a:ext cx="20650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Google Image</a:t>
            </a:r>
          </a:p>
        </p:txBody>
      </p:sp>
      <p:sp>
        <p:nvSpPr>
          <p:cNvPr id="15" name="제목 14">
            <a:extLst>
              <a:ext uri="{FF2B5EF4-FFF2-40B4-BE49-F238E27FC236}">
                <a16:creationId xmlns:a16="http://schemas.microsoft.com/office/drawing/2014/main" id="{96C978D8-6C22-495B-96EF-161C27583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334483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ko-KR" sz="2000"/>
              <a:t>3D</a:t>
            </a:r>
            <a:r>
              <a:rPr lang="ko-KR" altLang="en-US" sz="2000"/>
              <a:t>모델링의 구분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3</a:t>
            </a:fld>
            <a:endParaRPr lang="ko-KR" altLang="en-US"/>
          </a:p>
        </p:txBody>
      </p:sp>
      <p:grpSp>
        <p:nvGrpSpPr>
          <p:cNvPr id="35" name="그룹 34"/>
          <p:cNvGrpSpPr/>
          <p:nvPr/>
        </p:nvGrpSpPr>
        <p:grpSpPr>
          <a:xfrm>
            <a:off x="1366726" y="1451077"/>
            <a:ext cx="9678695" cy="4830970"/>
            <a:chOff x="1348913" y="1451077"/>
            <a:chExt cx="9678695" cy="4830970"/>
          </a:xfrm>
        </p:grpSpPr>
        <p:sp>
          <p:nvSpPr>
            <p:cNvPr id="63" name="TextBox 62"/>
            <p:cNvSpPr txBox="1"/>
            <p:nvPr/>
          </p:nvSpPr>
          <p:spPr>
            <a:xfrm>
              <a:off x="1638118" y="1451077"/>
              <a:ext cx="363452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프로그램을 이용하여 화면 내에서 활용 가능한</a:t>
              </a:r>
              <a:endPara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시각적 요소를 만들어 내는 작업</a:t>
              </a:r>
              <a:endPara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834555" y="5543383"/>
              <a:ext cx="3671249" cy="73866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컴퓨터를 활용하여 수치를 기반으로 제품</a:t>
              </a:r>
              <a:r>
                <a:rPr lang="en-US" altLang="ko-KR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기계 등의 설계</a:t>
              </a:r>
              <a:r>
                <a:rPr lang="en-US" altLang="ko-KR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/</a:t>
              </a:r>
              <a:r>
                <a:rPr lang="ko-KR" altLang="en-US" sz="1400" spc="-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수정을 편리하게 하는 작업</a:t>
              </a:r>
              <a:endPara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65" name="꺾인 연결선 64"/>
            <p:cNvCxnSpPr>
              <a:stCxn id="70" idx="1"/>
              <a:endCxn id="63" idx="2"/>
            </p:cNvCxnSpPr>
            <p:nvPr/>
          </p:nvCxnSpPr>
          <p:spPr>
            <a:xfrm rot="10800000" flipH="1">
              <a:off x="2228407" y="2189741"/>
              <a:ext cx="1226973" cy="1351488"/>
            </a:xfrm>
            <a:prstGeom prst="bentConnector4">
              <a:avLst>
                <a:gd name="adj1" fmla="val -53958"/>
                <a:gd name="adj2" fmla="val 86626"/>
              </a:avLst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꺾인 연결선 65"/>
            <p:cNvCxnSpPr>
              <a:stCxn id="69" idx="3"/>
              <a:endCxn id="64" idx="0"/>
            </p:cNvCxnSpPr>
            <p:nvPr/>
          </p:nvCxnSpPr>
          <p:spPr>
            <a:xfrm flipH="1">
              <a:off x="8670180" y="4134033"/>
              <a:ext cx="1661546" cy="1409350"/>
            </a:xfrm>
            <a:prstGeom prst="bentConnector4">
              <a:avLst>
                <a:gd name="adj1" fmla="val -13758"/>
                <a:gd name="adj2" fmla="val 85123"/>
              </a:avLst>
            </a:prstGeom>
            <a:ln w="12700">
              <a:solidFill>
                <a:srgbClr val="8BD5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꺾인 연결선 66"/>
            <p:cNvCxnSpPr>
              <a:stCxn id="70" idx="1"/>
              <a:endCxn id="74" idx="1"/>
            </p:cNvCxnSpPr>
            <p:nvPr/>
          </p:nvCxnSpPr>
          <p:spPr>
            <a:xfrm rot="10800000" flipV="1">
              <a:off x="1348914" y="3541228"/>
              <a:ext cx="879495" cy="1823015"/>
            </a:xfrm>
            <a:prstGeom prst="bentConnector3">
              <a:avLst>
                <a:gd name="adj1" fmla="val 125992"/>
              </a:avLst>
            </a:prstGeom>
            <a:ln w="127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꺾인 연결선 7180"/>
            <p:cNvCxnSpPr>
              <a:stCxn id="69" idx="3"/>
              <a:endCxn id="77" idx="3"/>
            </p:cNvCxnSpPr>
            <p:nvPr/>
          </p:nvCxnSpPr>
          <p:spPr>
            <a:xfrm flipV="1">
              <a:off x="10331726" y="2365478"/>
              <a:ext cx="695882" cy="1768555"/>
            </a:xfrm>
            <a:prstGeom prst="bentConnector3">
              <a:avLst>
                <a:gd name="adj1" fmla="val 132850"/>
              </a:avLst>
            </a:prstGeom>
            <a:ln w="12700">
              <a:solidFill>
                <a:srgbClr val="8BD5E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그룹 27"/>
            <p:cNvGrpSpPr/>
            <p:nvPr/>
          </p:nvGrpSpPr>
          <p:grpSpPr>
            <a:xfrm>
              <a:off x="2228408" y="2551229"/>
              <a:ext cx="8103318" cy="2572804"/>
              <a:chOff x="617821" y="2521541"/>
              <a:chExt cx="8103318" cy="2572804"/>
            </a:xfrm>
          </p:grpSpPr>
          <p:sp>
            <p:nvSpPr>
              <p:cNvPr id="69" name="직사각형 68"/>
              <p:cNvSpPr/>
              <p:nvPr/>
            </p:nvSpPr>
            <p:spPr>
              <a:xfrm>
                <a:off x="3321139" y="3114345"/>
                <a:ext cx="5400000" cy="1980000"/>
              </a:xfrm>
              <a:prstGeom prst="rect">
                <a:avLst/>
              </a:prstGeom>
              <a:solidFill>
                <a:srgbClr val="83D2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617821" y="2521541"/>
                <a:ext cx="5400000" cy="1980000"/>
              </a:xfrm>
              <a:prstGeom prst="rect">
                <a:avLst/>
              </a:prstGeom>
              <a:solidFill>
                <a:srgbClr val="C00000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 bwMode="auto">
            <a:xfrm>
              <a:off x="7545688" y="3687758"/>
              <a:ext cx="282142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3200" spc="-15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캐드</a:t>
              </a:r>
              <a:r>
                <a:rPr lang="en-US" altLang="ko-KR" sz="32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(CAD)</a:t>
              </a:r>
            </a:p>
            <a:p>
              <a:pPr algn="ctr">
                <a:defRPr/>
              </a:pPr>
              <a:r>
                <a:rPr lang="en-US" altLang="ko-KR" sz="20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Computer Aided Design</a:t>
              </a:r>
              <a:endParaRPr lang="ko-KR" altLang="en-US" sz="2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2" name="TextBox 71"/>
            <p:cNvSpPr txBox="1"/>
            <p:nvPr/>
          </p:nvSpPr>
          <p:spPr bwMode="auto">
            <a:xfrm>
              <a:off x="2033538" y="3094952"/>
              <a:ext cx="3093058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32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씨지</a:t>
              </a:r>
              <a:r>
                <a:rPr lang="en-US" altLang="ko-KR" sz="32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(CG)</a:t>
              </a:r>
            </a:p>
            <a:p>
              <a:pPr algn="ctr">
                <a:defRPr/>
              </a:pPr>
              <a:r>
                <a:rPr lang="en-US" altLang="ko-KR" sz="20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Computer Graphics</a:t>
              </a:r>
              <a:endParaRPr lang="ko-KR" altLang="en-US" sz="20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TextBox 72"/>
            <p:cNvSpPr txBox="1"/>
            <p:nvPr/>
          </p:nvSpPr>
          <p:spPr bwMode="auto">
            <a:xfrm>
              <a:off x="5183493" y="3269281"/>
              <a:ext cx="2075084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3600" spc="-15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3D Modeling</a:t>
              </a:r>
              <a:endParaRPr lang="ko-KR" altLang="en-US" sz="3600" spc="-1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3" y="4446441"/>
              <a:ext cx="3084358" cy="1835606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1" t="3433" r="3659" b="3055"/>
            <a:stretch/>
          </p:blipFill>
          <p:spPr>
            <a:xfrm>
              <a:off x="7973075" y="1451077"/>
              <a:ext cx="3054533" cy="1828801"/>
            </a:xfrm>
            <a:prstGeom prst="rect">
              <a:avLst/>
            </a:prstGeom>
          </p:spPr>
        </p:pic>
      </p:grpSp>
      <p:sp>
        <p:nvSpPr>
          <p:cNvPr id="108" name="직사각형 107"/>
          <p:cNvSpPr/>
          <p:nvPr/>
        </p:nvSpPr>
        <p:spPr>
          <a:xfrm>
            <a:off x="9999023" y="6330568"/>
            <a:ext cx="20650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000" spc="-5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pixologic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Autodesk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AFAEF7DD-BB9B-4708-9FC7-7B45D3728F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51839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모델링 구성을 위한 요소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4</a:t>
            </a:fld>
            <a:endParaRPr lang="ko-KR" altLang="en-US"/>
          </a:p>
        </p:txBody>
      </p:sp>
      <p:cxnSp>
        <p:nvCxnSpPr>
          <p:cNvPr id="63" name="직선 연결선 62"/>
          <p:cNvCxnSpPr/>
          <p:nvPr/>
        </p:nvCxnSpPr>
        <p:spPr>
          <a:xfrm>
            <a:off x="2515227" y="4545848"/>
            <a:ext cx="7161547" cy="0"/>
          </a:xfrm>
          <a:prstGeom prst="line">
            <a:avLst/>
          </a:prstGeom>
          <a:ln w="57150">
            <a:solidFill>
              <a:srgbClr val="2651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239927" y="1920648"/>
            <a:ext cx="386715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점들이 이어져 만든 선분으로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면의 기본단위를 이루는 최소단위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99906" y="2666621"/>
            <a:ext cx="3547192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  </a:t>
            </a: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or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  </a:t>
            </a: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or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2320328" y="435094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4706820" y="435094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3581592" y="441896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7093312" y="435094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5968084" y="441896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9481875" y="435094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8356647" y="441896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5BBAA0EA-ABFD-4231-AB15-1EE62F0011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108814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모델링 구성을 위한 요소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412212" y="1611889"/>
            <a:ext cx="380095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각각 다른 축의 선분이 이어져 가로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 길이를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통하여 평면 도형의 크기를 측정 가능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9093" y="2357862"/>
            <a:ext cx="3547192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  </a:t>
            </a: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or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  </a:t>
            </a: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or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 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717571" y="3475089"/>
            <a:ext cx="3020352" cy="2536819"/>
            <a:chOff x="976882" y="3475089"/>
            <a:chExt cx="3020352" cy="2536819"/>
          </a:xfrm>
        </p:grpSpPr>
        <p:sp>
          <p:nvSpPr>
            <p:cNvPr id="9" name="이등변 삼각형 8"/>
            <p:cNvSpPr/>
            <p:nvPr/>
          </p:nvSpPr>
          <p:spPr>
            <a:xfrm>
              <a:off x="1202964" y="3669988"/>
              <a:ext cx="2568188" cy="2213955"/>
            </a:xfrm>
            <a:prstGeom prst="triangle">
              <a:avLst/>
            </a:prstGeom>
            <a:noFill/>
            <a:ln w="57150">
              <a:solidFill>
                <a:srgbClr val="265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" name="이등변 삼각형 9"/>
            <p:cNvSpPr/>
            <p:nvPr/>
          </p:nvSpPr>
          <p:spPr>
            <a:xfrm>
              <a:off x="3545069" y="5622110"/>
              <a:ext cx="452165" cy="389798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이등변 삼각형 10"/>
            <p:cNvSpPr/>
            <p:nvPr/>
          </p:nvSpPr>
          <p:spPr>
            <a:xfrm>
              <a:off x="976882" y="5622110"/>
              <a:ext cx="452165" cy="389798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" name="이등변 삼각형 11"/>
            <p:cNvSpPr/>
            <p:nvPr/>
          </p:nvSpPr>
          <p:spPr>
            <a:xfrm>
              <a:off x="2260974" y="3475089"/>
              <a:ext cx="452165" cy="389798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이등변 삼각형 12"/>
            <p:cNvSpPr/>
            <p:nvPr/>
          </p:nvSpPr>
          <p:spPr>
            <a:xfrm>
              <a:off x="2317274" y="5702393"/>
              <a:ext cx="339566" cy="292730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629297" y="4649650"/>
              <a:ext cx="339566" cy="292730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5" name="이등변 삼각형 14"/>
            <p:cNvSpPr/>
            <p:nvPr/>
          </p:nvSpPr>
          <p:spPr>
            <a:xfrm>
              <a:off x="3006884" y="4649650"/>
              <a:ext cx="339566" cy="292730"/>
            </a:xfrm>
            <a:prstGeom prst="triangle">
              <a:avLst/>
            </a:prstGeom>
            <a:solidFill>
              <a:srgbClr val="1160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6893039" y="3497451"/>
            <a:ext cx="2386492" cy="2386492"/>
          </a:xfrm>
          <a:prstGeom prst="rect">
            <a:avLst/>
          </a:prstGeom>
          <a:noFill/>
          <a:ln w="57150">
            <a:solidFill>
              <a:srgbClr val="2651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698140" y="562210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9084632" y="5622109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698140" y="3280190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084632" y="3280190"/>
            <a:ext cx="389798" cy="389798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766158" y="451916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9152650" y="451916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959404" y="5690127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959404" y="3348208"/>
            <a:ext cx="253762" cy="253762"/>
          </a:xfrm>
          <a:prstGeom prst="rect">
            <a:avLst/>
          </a:prstGeom>
          <a:solidFill>
            <a:srgbClr val="1160B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5" name="제목 24">
            <a:extLst>
              <a:ext uri="{FF2B5EF4-FFF2-40B4-BE49-F238E27FC236}">
                <a16:creationId xmlns:a16="http://schemas.microsoft.com/office/drawing/2014/main" id="{49C1C39D-DD35-4A4B-83B3-E8049F9C68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340807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모델링 구성을 위한 요소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67100" y="1611889"/>
            <a:ext cx="525780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평면 속성의 도형에 한 축이 더 추가되어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가로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세로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높이를 통해 입체 도형의 부피를 측정이 가능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2749522"/>
            <a:ext cx="7067550" cy="37592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22404" y="2357862"/>
            <a:ext cx="3547192" cy="7386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Y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Z</a:t>
            </a:r>
          </a:p>
        </p:txBody>
      </p:sp>
      <p:sp>
        <p:nvSpPr>
          <p:cNvPr id="9" name="제목 8">
            <a:extLst>
              <a:ext uri="{FF2B5EF4-FFF2-40B4-BE49-F238E27FC236}">
                <a16:creationId xmlns:a16="http://schemas.microsoft.com/office/drawing/2014/main" id="{F3F0600C-5C09-436C-BF2E-165E06FB6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2633430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4294967295"/>
          </p:nvPr>
        </p:nvSpPr>
        <p:spPr>
          <a:xfrm>
            <a:off x="617821" y="748663"/>
            <a:ext cx="4617119" cy="5085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ko-KR" altLang="en-US" sz="2000"/>
              <a:t>각 차원의 내용 정리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75" name="직사각형 74"/>
          <p:cNvSpPr/>
          <p:nvPr/>
        </p:nvSpPr>
        <p:spPr bwMode="auto">
          <a:xfrm>
            <a:off x="3640960" y="1334942"/>
            <a:ext cx="2157766" cy="485457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56747" y="1518082"/>
            <a:ext cx="132619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 </a:t>
            </a:r>
            <a:r>
              <a:rPr lang="ko-KR" altLang="en-US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차원</a:t>
            </a:r>
            <a:endParaRPr lang="en-US" altLang="ko-KR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056747" y="2121785"/>
            <a:ext cx="132619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점이 이어진 선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4064774" y="3392602"/>
            <a:ext cx="1265602" cy="146904"/>
            <a:chOff x="2708404" y="3422236"/>
            <a:chExt cx="1550729" cy="180000"/>
          </a:xfrm>
        </p:grpSpPr>
        <p:cxnSp>
          <p:nvCxnSpPr>
            <p:cNvPr id="88" name="직선 연결선 87"/>
            <p:cNvCxnSpPr/>
            <p:nvPr/>
          </p:nvCxnSpPr>
          <p:spPr>
            <a:xfrm>
              <a:off x="2819400" y="3512236"/>
              <a:ext cx="13239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타원 88"/>
            <p:cNvSpPr/>
            <p:nvPr/>
          </p:nvSpPr>
          <p:spPr>
            <a:xfrm>
              <a:off x="2708404" y="3422236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90" name="타원 89"/>
            <p:cNvSpPr/>
            <p:nvPr/>
          </p:nvSpPr>
          <p:spPr>
            <a:xfrm>
              <a:off x="4079133" y="3422236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98" name="오른쪽 화살표 97"/>
          <p:cNvSpPr/>
          <p:nvPr/>
        </p:nvSpPr>
        <p:spPr>
          <a:xfrm>
            <a:off x="4365879" y="4654678"/>
            <a:ext cx="737275" cy="1225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922210" y="5395109"/>
            <a:ext cx="156822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endParaRPr lang="en-US" altLang="ko-KR" sz="28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6" name="직사각형 75"/>
          <p:cNvSpPr/>
          <p:nvPr/>
        </p:nvSpPr>
        <p:spPr bwMode="auto">
          <a:xfrm>
            <a:off x="6416218" y="1334942"/>
            <a:ext cx="2157766" cy="485457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832005" y="1518082"/>
            <a:ext cx="132619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 </a:t>
            </a:r>
            <a:r>
              <a:rPr lang="ko-KR" altLang="en-US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차원</a:t>
            </a:r>
            <a:endParaRPr lang="en-US" altLang="ko-KR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832005" y="2121785"/>
            <a:ext cx="132619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선이 이어진 면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95" name="그룹 94"/>
          <p:cNvGrpSpPr/>
          <p:nvPr/>
        </p:nvGrpSpPr>
        <p:grpSpPr>
          <a:xfrm flipH="1">
            <a:off x="7110742" y="4331578"/>
            <a:ext cx="768718" cy="768718"/>
            <a:chOff x="4922102" y="3911201"/>
            <a:chExt cx="1125538" cy="1125538"/>
          </a:xfrm>
        </p:grpSpPr>
        <p:sp>
          <p:nvSpPr>
            <p:cNvPr id="96" name="오른쪽 화살표 95"/>
            <p:cNvSpPr/>
            <p:nvPr/>
          </p:nvSpPr>
          <p:spPr>
            <a:xfrm rot="16200000">
              <a:off x="4471252" y="4362051"/>
              <a:ext cx="1081088" cy="179388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97" name="오른쪽 화살표 96"/>
            <p:cNvSpPr/>
            <p:nvPr/>
          </p:nvSpPr>
          <p:spPr>
            <a:xfrm>
              <a:off x="4968140" y="4857351"/>
              <a:ext cx="1079500" cy="17938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6995368" y="2953954"/>
            <a:ext cx="1025050" cy="973270"/>
            <a:chOff x="4965949" y="2890496"/>
            <a:chExt cx="1255996" cy="1192549"/>
          </a:xfrm>
        </p:grpSpPr>
        <p:cxnSp>
          <p:nvCxnSpPr>
            <p:cNvPr id="100" name="직선 연결선 99"/>
            <p:cNvCxnSpPr/>
            <p:nvPr/>
          </p:nvCxnSpPr>
          <p:spPr>
            <a:xfrm rot="5400000">
              <a:off x="5609246" y="3469319"/>
              <a:ext cx="1047455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 rot="5400000">
              <a:off x="4536271" y="3469318"/>
              <a:ext cx="1047455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>
              <a:off x="5076945" y="3993045"/>
              <a:ext cx="104745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타원 102"/>
            <p:cNvSpPr/>
            <p:nvPr/>
          </p:nvSpPr>
          <p:spPr>
            <a:xfrm>
              <a:off x="4965949" y="3903045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4" name="타원 103"/>
            <p:cNvSpPr/>
            <p:nvPr/>
          </p:nvSpPr>
          <p:spPr>
            <a:xfrm>
              <a:off x="6041945" y="3903045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05" name="직선 연결선 104"/>
            <p:cNvCxnSpPr/>
            <p:nvPr/>
          </p:nvCxnSpPr>
          <p:spPr>
            <a:xfrm>
              <a:off x="5076945" y="2980496"/>
              <a:ext cx="104745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타원 105"/>
            <p:cNvSpPr/>
            <p:nvPr/>
          </p:nvSpPr>
          <p:spPr>
            <a:xfrm>
              <a:off x="4965949" y="2890496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07" name="타원 106"/>
            <p:cNvSpPr/>
            <p:nvPr/>
          </p:nvSpPr>
          <p:spPr>
            <a:xfrm>
              <a:off x="6041945" y="2890496"/>
              <a:ext cx="180000" cy="180000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6838765" y="5385653"/>
            <a:ext cx="131267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endParaRPr lang="en-US" altLang="ko-KR" sz="28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67" name="직사각형 166"/>
          <p:cNvSpPr/>
          <p:nvPr/>
        </p:nvSpPr>
        <p:spPr bwMode="auto">
          <a:xfrm>
            <a:off x="865702" y="1334942"/>
            <a:ext cx="2157766" cy="485457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281489" y="1518082"/>
            <a:ext cx="132619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 </a:t>
            </a:r>
            <a:r>
              <a:rPr lang="ko-KR" altLang="en-US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차원</a:t>
            </a:r>
            <a:endParaRPr lang="en-US" altLang="ko-KR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69" name="타원 168"/>
          <p:cNvSpPr/>
          <p:nvPr/>
        </p:nvSpPr>
        <p:spPr>
          <a:xfrm>
            <a:off x="1736800" y="3285946"/>
            <a:ext cx="373132" cy="373132"/>
          </a:xfrm>
          <a:prstGeom prst="ellipse">
            <a:avLst/>
          </a:prstGeom>
          <a:solidFill>
            <a:srgbClr val="18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TextBox 169"/>
          <p:cNvSpPr txBox="1"/>
          <p:nvPr/>
        </p:nvSpPr>
        <p:spPr>
          <a:xfrm>
            <a:off x="1281489" y="2121785"/>
            <a:ext cx="132619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하나의 점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2" name="직사각형 171"/>
          <p:cNvSpPr/>
          <p:nvPr/>
        </p:nvSpPr>
        <p:spPr bwMode="auto">
          <a:xfrm>
            <a:off x="9191476" y="1334942"/>
            <a:ext cx="2157766" cy="485457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9607263" y="1518082"/>
            <a:ext cx="132619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 </a:t>
            </a:r>
            <a:r>
              <a:rPr lang="ko-KR" altLang="en-US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차원</a:t>
            </a:r>
            <a:endParaRPr lang="en-US" altLang="ko-KR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9376836" y="2121785"/>
            <a:ext cx="1787046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면이 이어진 입체도형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75" name="그룹 174"/>
          <p:cNvGrpSpPr/>
          <p:nvPr/>
        </p:nvGrpSpPr>
        <p:grpSpPr>
          <a:xfrm>
            <a:off x="9706546" y="4290034"/>
            <a:ext cx="1129520" cy="812426"/>
            <a:chOff x="7092460" y="4082216"/>
            <a:chExt cx="1129520" cy="812426"/>
          </a:xfrm>
        </p:grpSpPr>
        <p:sp>
          <p:nvSpPr>
            <p:cNvPr id="198" name="자유형 197"/>
            <p:cNvSpPr/>
            <p:nvPr/>
          </p:nvSpPr>
          <p:spPr bwMode="auto">
            <a:xfrm rot="9000000" flipH="1">
              <a:off x="7092460" y="4775472"/>
              <a:ext cx="619682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23090"/>
                <a:gd name="connsiteY0" fmla="*/ 90000 h 180000"/>
                <a:gd name="connsiteX1" fmla="*/ 90000 w 923090"/>
                <a:gd name="connsiteY1" fmla="*/ 0 h 180000"/>
                <a:gd name="connsiteX2" fmla="*/ 90000 w 923090"/>
                <a:gd name="connsiteY2" fmla="*/ 45000 h 180000"/>
                <a:gd name="connsiteX3" fmla="*/ 900000 w 923090"/>
                <a:gd name="connsiteY3" fmla="*/ 45000 h 180000"/>
                <a:gd name="connsiteX4" fmla="*/ 900000 w 923090"/>
                <a:gd name="connsiteY4" fmla="*/ 135000 h 180000"/>
                <a:gd name="connsiteX5" fmla="*/ 90000 w 923090"/>
                <a:gd name="connsiteY5" fmla="*/ 135000 h 180000"/>
                <a:gd name="connsiteX6" fmla="*/ 90000 w 923090"/>
                <a:gd name="connsiteY6" fmla="*/ 180000 h 180000"/>
                <a:gd name="connsiteX7" fmla="*/ 0 w 923090"/>
                <a:gd name="connsiteY7" fmla="*/ 90000 h 180000"/>
                <a:gd name="connsiteX0" fmla="*/ 0 w 936187"/>
                <a:gd name="connsiteY0" fmla="*/ 90000 h 180000"/>
                <a:gd name="connsiteX1" fmla="*/ 90000 w 936187"/>
                <a:gd name="connsiteY1" fmla="*/ 0 h 180000"/>
                <a:gd name="connsiteX2" fmla="*/ 90000 w 936187"/>
                <a:gd name="connsiteY2" fmla="*/ 45000 h 180000"/>
                <a:gd name="connsiteX3" fmla="*/ 900000 w 936187"/>
                <a:gd name="connsiteY3" fmla="*/ 45000 h 180000"/>
                <a:gd name="connsiteX4" fmla="*/ 900000 w 936187"/>
                <a:gd name="connsiteY4" fmla="*/ 135000 h 180000"/>
                <a:gd name="connsiteX5" fmla="*/ 90000 w 936187"/>
                <a:gd name="connsiteY5" fmla="*/ 135000 h 180000"/>
                <a:gd name="connsiteX6" fmla="*/ 90000 w 936187"/>
                <a:gd name="connsiteY6" fmla="*/ 180000 h 180000"/>
                <a:gd name="connsiteX7" fmla="*/ 0 w 93618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  <a:gd name="connsiteX0" fmla="*/ 0 w 947837"/>
                <a:gd name="connsiteY0" fmla="*/ 90000 h 180000"/>
                <a:gd name="connsiteX1" fmla="*/ 90000 w 947837"/>
                <a:gd name="connsiteY1" fmla="*/ 0 h 180000"/>
                <a:gd name="connsiteX2" fmla="*/ 90000 w 947837"/>
                <a:gd name="connsiteY2" fmla="*/ 45000 h 180000"/>
                <a:gd name="connsiteX3" fmla="*/ 900000 w 947837"/>
                <a:gd name="connsiteY3" fmla="*/ 45000 h 180000"/>
                <a:gd name="connsiteX4" fmla="*/ 900000 w 947837"/>
                <a:gd name="connsiteY4" fmla="*/ 135000 h 180000"/>
                <a:gd name="connsiteX5" fmla="*/ 90000 w 947837"/>
                <a:gd name="connsiteY5" fmla="*/ 135000 h 180000"/>
                <a:gd name="connsiteX6" fmla="*/ 90000 w 947837"/>
                <a:gd name="connsiteY6" fmla="*/ 180000 h 180000"/>
                <a:gd name="connsiteX7" fmla="*/ 0 w 94783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783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7837" y="72130"/>
                    <a:pt x="933718" y="115778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9" name="자유형 198"/>
            <p:cNvSpPr/>
            <p:nvPr/>
          </p:nvSpPr>
          <p:spPr bwMode="auto">
            <a:xfrm rot="16200000" flipH="1">
              <a:off x="7337534" y="4342835"/>
              <a:ext cx="638335" cy="117097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47625"/>
                <a:gd name="connsiteY0" fmla="*/ 90000 h 180000"/>
                <a:gd name="connsiteX1" fmla="*/ 90000 w 947625"/>
                <a:gd name="connsiteY1" fmla="*/ 0 h 180000"/>
                <a:gd name="connsiteX2" fmla="*/ 90000 w 947625"/>
                <a:gd name="connsiteY2" fmla="*/ 45000 h 180000"/>
                <a:gd name="connsiteX3" fmla="*/ 900000 w 947625"/>
                <a:gd name="connsiteY3" fmla="*/ 45000 h 180000"/>
                <a:gd name="connsiteX4" fmla="*/ 900000 w 947625"/>
                <a:gd name="connsiteY4" fmla="*/ 135000 h 180000"/>
                <a:gd name="connsiteX5" fmla="*/ 90000 w 947625"/>
                <a:gd name="connsiteY5" fmla="*/ 135000 h 180000"/>
                <a:gd name="connsiteX6" fmla="*/ 90000 w 947625"/>
                <a:gd name="connsiteY6" fmla="*/ 180000 h 180000"/>
                <a:gd name="connsiteX7" fmla="*/ 0 w 947625"/>
                <a:gd name="connsiteY7" fmla="*/ 90000 h 180000"/>
                <a:gd name="connsiteX0" fmla="*/ 0 w 971441"/>
                <a:gd name="connsiteY0" fmla="*/ 90000 h 180000"/>
                <a:gd name="connsiteX1" fmla="*/ 90000 w 971441"/>
                <a:gd name="connsiteY1" fmla="*/ 0 h 180000"/>
                <a:gd name="connsiteX2" fmla="*/ 90000 w 971441"/>
                <a:gd name="connsiteY2" fmla="*/ 45000 h 180000"/>
                <a:gd name="connsiteX3" fmla="*/ 900000 w 971441"/>
                <a:gd name="connsiteY3" fmla="*/ 45000 h 180000"/>
                <a:gd name="connsiteX4" fmla="*/ 900000 w 971441"/>
                <a:gd name="connsiteY4" fmla="*/ 135000 h 180000"/>
                <a:gd name="connsiteX5" fmla="*/ 90000 w 971441"/>
                <a:gd name="connsiteY5" fmla="*/ 135000 h 180000"/>
                <a:gd name="connsiteX6" fmla="*/ 90000 w 971441"/>
                <a:gd name="connsiteY6" fmla="*/ 180000 h 180000"/>
                <a:gd name="connsiteX7" fmla="*/ 0 w 971441"/>
                <a:gd name="connsiteY7" fmla="*/ 90000 h 180000"/>
                <a:gd name="connsiteX0" fmla="*/ 0 w 976207"/>
                <a:gd name="connsiteY0" fmla="*/ 90000 h 180000"/>
                <a:gd name="connsiteX1" fmla="*/ 90000 w 976207"/>
                <a:gd name="connsiteY1" fmla="*/ 0 h 180000"/>
                <a:gd name="connsiteX2" fmla="*/ 90000 w 976207"/>
                <a:gd name="connsiteY2" fmla="*/ 45000 h 180000"/>
                <a:gd name="connsiteX3" fmla="*/ 900000 w 976207"/>
                <a:gd name="connsiteY3" fmla="*/ 45000 h 180000"/>
                <a:gd name="connsiteX4" fmla="*/ 900000 w 976207"/>
                <a:gd name="connsiteY4" fmla="*/ 135000 h 180000"/>
                <a:gd name="connsiteX5" fmla="*/ 90000 w 976207"/>
                <a:gd name="connsiteY5" fmla="*/ 135000 h 180000"/>
                <a:gd name="connsiteX6" fmla="*/ 90000 w 976207"/>
                <a:gd name="connsiteY6" fmla="*/ 180000 h 180000"/>
                <a:gd name="connsiteX7" fmla="*/ 0 w 976207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207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76207" y="94050"/>
                    <a:pt x="900000" y="105000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00" name="자유형 199"/>
            <p:cNvSpPr/>
            <p:nvPr/>
          </p:nvSpPr>
          <p:spPr bwMode="auto">
            <a:xfrm rot="1800000" flipH="1">
              <a:off x="7607479" y="4776509"/>
              <a:ext cx="614501" cy="118133"/>
            </a:xfrm>
            <a:custGeom>
              <a:avLst/>
              <a:gdLst>
                <a:gd name="connsiteX0" fmla="*/ 0 w 900000"/>
                <a:gd name="connsiteY0" fmla="*/ 90000 h 180000"/>
                <a:gd name="connsiteX1" fmla="*/ 90000 w 900000"/>
                <a:gd name="connsiteY1" fmla="*/ 0 h 180000"/>
                <a:gd name="connsiteX2" fmla="*/ 90000 w 900000"/>
                <a:gd name="connsiteY2" fmla="*/ 45000 h 180000"/>
                <a:gd name="connsiteX3" fmla="*/ 900000 w 900000"/>
                <a:gd name="connsiteY3" fmla="*/ 45000 h 180000"/>
                <a:gd name="connsiteX4" fmla="*/ 900000 w 900000"/>
                <a:gd name="connsiteY4" fmla="*/ 135000 h 180000"/>
                <a:gd name="connsiteX5" fmla="*/ 90000 w 900000"/>
                <a:gd name="connsiteY5" fmla="*/ 135000 h 180000"/>
                <a:gd name="connsiteX6" fmla="*/ 90000 w 900000"/>
                <a:gd name="connsiteY6" fmla="*/ 180000 h 180000"/>
                <a:gd name="connsiteX7" fmla="*/ 0 w 900000"/>
                <a:gd name="connsiteY7" fmla="*/ 90000 h 180000"/>
                <a:gd name="connsiteX0" fmla="*/ 0 w 937058"/>
                <a:gd name="connsiteY0" fmla="*/ 90000 h 180000"/>
                <a:gd name="connsiteX1" fmla="*/ 90000 w 937058"/>
                <a:gd name="connsiteY1" fmla="*/ 0 h 180000"/>
                <a:gd name="connsiteX2" fmla="*/ 90000 w 937058"/>
                <a:gd name="connsiteY2" fmla="*/ 45000 h 180000"/>
                <a:gd name="connsiteX3" fmla="*/ 900000 w 937058"/>
                <a:gd name="connsiteY3" fmla="*/ 45000 h 180000"/>
                <a:gd name="connsiteX4" fmla="*/ 900000 w 937058"/>
                <a:gd name="connsiteY4" fmla="*/ 135000 h 180000"/>
                <a:gd name="connsiteX5" fmla="*/ 90000 w 937058"/>
                <a:gd name="connsiteY5" fmla="*/ 135000 h 180000"/>
                <a:gd name="connsiteX6" fmla="*/ 90000 w 937058"/>
                <a:gd name="connsiteY6" fmla="*/ 180000 h 180000"/>
                <a:gd name="connsiteX7" fmla="*/ 0 w 937058"/>
                <a:gd name="connsiteY7" fmla="*/ 90000 h 180000"/>
                <a:gd name="connsiteX0" fmla="*/ 0 w 941096"/>
                <a:gd name="connsiteY0" fmla="*/ 90000 h 180000"/>
                <a:gd name="connsiteX1" fmla="*/ 90000 w 941096"/>
                <a:gd name="connsiteY1" fmla="*/ 0 h 180000"/>
                <a:gd name="connsiteX2" fmla="*/ 90000 w 941096"/>
                <a:gd name="connsiteY2" fmla="*/ 45000 h 180000"/>
                <a:gd name="connsiteX3" fmla="*/ 900000 w 941096"/>
                <a:gd name="connsiteY3" fmla="*/ 45000 h 180000"/>
                <a:gd name="connsiteX4" fmla="*/ 900000 w 941096"/>
                <a:gd name="connsiteY4" fmla="*/ 135000 h 180000"/>
                <a:gd name="connsiteX5" fmla="*/ 90000 w 941096"/>
                <a:gd name="connsiteY5" fmla="*/ 135000 h 180000"/>
                <a:gd name="connsiteX6" fmla="*/ 90000 w 941096"/>
                <a:gd name="connsiteY6" fmla="*/ 180000 h 180000"/>
                <a:gd name="connsiteX7" fmla="*/ 0 w 941096"/>
                <a:gd name="connsiteY7" fmla="*/ 90000 h 1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096" h="180000">
                  <a:moveTo>
                    <a:pt x="0" y="90000"/>
                  </a:moveTo>
                  <a:lnTo>
                    <a:pt x="90000" y="0"/>
                  </a:lnTo>
                  <a:lnTo>
                    <a:pt x="90000" y="45000"/>
                  </a:lnTo>
                  <a:lnTo>
                    <a:pt x="900000" y="45000"/>
                  </a:lnTo>
                  <a:cubicBezTo>
                    <a:pt x="941096" y="65731"/>
                    <a:pt x="937058" y="74152"/>
                    <a:pt x="900000" y="135000"/>
                  </a:cubicBezTo>
                  <a:lnTo>
                    <a:pt x="90000" y="135000"/>
                  </a:lnTo>
                  <a:lnTo>
                    <a:pt x="90000" y="18000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76" name="그룹 175"/>
          <p:cNvGrpSpPr/>
          <p:nvPr/>
        </p:nvGrpSpPr>
        <p:grpSpPr>
          <a:xfrm>
            <a:off x="9670552" y="2853854"/>
            <a:ext cx="1268374" cy="1138564"/>
            <a:chOff x="7056466" y="2646036"/>
            <a:chExt cx="1268374" cy="1138564"/>
          </a:xfrm>
        </p:grpSpPr>
        <p:cxnSp>
          <p:nvCxnSpPr>
            <p:cNvPr id="178" name="직선 연결선 177"/>
            <p:cNvCxnSpPr/>
            <p:nvPr/>
          </p:nvCxnSpPr>
          <p:spPr>
            <a:xfrm>
              <a:off x="7494306" y="3414617"/>
              <a:ext cx="7597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직선 연결선 178"/>
            <p:cNvCxnSpPr/>
            <p:nvPr/>
          </p:nvCxnSpPr>
          <p:spPr>
            <a:xfrm rot="5400000">
              <a:off x="7116927" y="3049530"/>
              <a:ext cx="730175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직선 연결선 179"/>
            <p:cNvCxnSpPr/>
            <p:nvPr/>
          </p:nvCxnSpPr>
          <p:spPr>
            <a:xfrm flipV="1">
              <a:off x="7884493" y="3406141"/>
              <a:ext cx="380594" cy="33763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직선 연결선 180"/>
            <p:cNvCxnSpPr/>
            <p:nvPr/>
          </p:nvCxnSpPr>
          <p:spPr>
            <a:xfrm flipV="1">
              <a:off x="7112570" y="3400026"/>
              <a:ext cx="380594" cy="33763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/>
            <p:cNvCxnSpPr/>
            <p:nvPr/>
          </p:nvCxnSpPr>
          <p:spPr>
            <a:xfrm flipV="1">
              <a:off x="7884493" y="2704641"/>
              <a:ext cx="380594" cy="33763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/>
            <p:cNvCxnSpPr/>
            <p:nvPr/>
          </p:nvCxnSpPr>
          <p:spPr>
            <a:xfrm flipV="1">
              <a:off x="7112570" y="2698526"/>
              <a:ext cx="380594" cy="33763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/>
            <p:cNvCxnSpPr/>
            <p:nvPr/>
          </p:nvCxnSpPr>
          <p:spPr>
            <a:xfrm rot="5400000">
              <a:off x="7537888" y="3356776"/>
              <a:ext cx="730175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직선 연결선 184"/>
            <p:cNvCxnSpPr/>
            <p:nvPr/>
          </p:nvCxnSpPr>
          <p:spPr>
            <a:xfrm rot="5400000">
              <a:off x="6759597" y="3356774"/>
              <a:ext cx="730175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7136977" y="3721861"/>
              <a:ext cx="7597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타원 186"/>
            <p:cNvSpPr/>
            <p:nvPr/>
          </p:nvSpPr>
          <p:spPr>
            <a:xfrm>
              <a:off x="7056466" y="3659123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88" name="타원 187"/>
            <p:cNvSpPr/>
            <p:nvPr/>
          </p:nvSpPr>
          <p:spPr>
            <a:xfrm>
              <a:off x="7836947" y="3659123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89" name="직선 연결선 188"/>
            <p:cNvCxnSpPr/>
            <p:nvPr/>
          </p:nvCxnSpPr>
          <p:spPr>
            <a:xfrm>
              <a:off x="7136977" y="3016019"/>
              <a:ext cx="7597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타원 189"/>
            <p:cNvSpPr/>
            <p:nvPr/>
          </p:nvSpPr>
          <p:spPr>
            <a:xfrm>
              <a:off x="7056466" y="2953281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1" name="타원 190"/>
            <p:cNvSpPr/>
            <p:nvPr/>
          </p:nvSpPr>
          <p:spPr>
            <a:xfrm>
              <a:off x="7836947" y="2953281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92" name="직선 연결선 191"/>
            <p:cNvCxnSpPr/>
            <p:nvPr/>
          </p:nvCxnSpPr>
          <p:spPr>
            <a:xfrm rot="5400000">
              <a:off x="7895217" y="3049530"/>
              <a:ext cx="730175" cy="0"/>
            </a:xfrm>
            <a:prstGeom prst="line">
              <a:avLst/>
            </a:prstGeom>
            <a:ln w="57150">
              <a:solidFill>
                <a:srgbClr val="2E75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타원 192"/>
            <p:cNvSpPr/>
            <p:nvPr/>
          </p:nvSpPr>
          <p:spPr>
            <a:xfrm>
              <a:off x="7413794" y="3351878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4" name="타원 193"/>
            <p:cNvSpPr/>
            <p:nvPr/>
          </p:nvSpPr>
          <p:spPr>
            <a:xfrm>
              <a:off x="8194276" y="3351878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cxnSp>
          <p:nvCxnSpPr>
            <p:cNvPr id="195" name="직선 연결선 194"/>
            <p:cNvCxnSpPr/>
            <p:nvPr/>
          </p:nvCxnSpPr>
          <p:spPr>
            <a:xfrm>
              <a:off x="7494306" y="2708775"/>
              <a:ext cx="7597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타원 195"/>
            <p:cNvSpPr/>
            <p:nvPr/>
          </p:nvSpPr>
          <p:spPr>
            <a:xfrm>
              <a:off x="7413794" y="2646036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97" name="타원 196"/>
            <p:cNvSpPr/>
            <p:nvPr/>
          </p:nvSpPr>
          <p:spPr>
            <a:xfrm>
              <a:off x="8194276" y="2646036"/>
              <a:ext cx="130564" cy="125477"/>
            </a:xfrm>
            <a:prstGeom prst="ellipse">
              <a:avLst/>
            </a:prstGeom>
            <a:solidFill>
              <a:srgbClr val="182B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9687648" y="5392016"/>
            <a:ext cx="116542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X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B05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Y</a:t>
            </a:r>
            <a:r>
              <a:rPr lang="en-US" altLang="ko-KR" sz="28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Z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CCDBFC5-885F-4C95-B892-60E87EE7A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</p:spTree>
    <p:extLst>
      <p:ext uri="{BB962C8B-B14F-4D97-AF65-F5344CB8AC3E}">
        <p14:creationId xmlns:p14="http://schemas.microsoft.com/office/powerpoint/2010/main" val="311798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33" y="2988701"/>
            <a:ext cx="2346186" cy="2127208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" y="2988701"/>
            <a:ext cx="2346184" cy="2127208"/>
          </a:xfrm>
          <a:prstGeom prst="rect">
            <a:avLst/>
          </a:prstGeom>
        </p:spPr>
      </p:pic>
      <p:sp>
        <p:nvSpPr>
          <p:cNvPr id="65" name="부제목 2"/>
          <p:cNvSpPr txBox="1">
            <a:spLocks/>
          </p:cNvSpPr>
          <p:nvPr/>
        </p:nvSpPr>
        <p:spPr>
          <a:xfrm>
            <a:off x="3365759" y="5115908"/>
            <a:ext cx="2839932" cy="63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en-US" altLang="ko-KR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Highpoly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Modeling &gt;</a:t>
            </a:r>
          </a:p>
          <a:p>
            <a:pPr>
              <a:lnSpc>
                <a:spcPct val="100000"/>
              </a:lnSpc>
            </a:pPr>
            <a:r>
              <a:rPr lang="ko-KR" altLang="en-US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고용량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고퀄리티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모델링</a:t>
            </a:r>
            <a:endParaRPr lang="en-US" altLang="ko-KR" sz="1200">
              <a:solidFill>
                <a:schemeClr val="tx1">
                  <a:lumMod val="50000"/>
                  <a:lumOff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6" name="부제목 2"/>
          <p:cNvSpPr txBox="1">
            <a:spLocks/>
          </p:cNvSpPr>
          <p:nvPr/>
        </p:nvSpPr>
        <p:spPr>
          <a:xfrm>
            <a:off x="188023" y="5115908"/>
            <a:ext cx="2839932" cy="63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en-US" altLang="ko-KR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Lowpoly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Modeling &gt;</a:t>
            </a:r>
          </a:p>
          <a:p>
            <a:pPr>
              <a:lnSpc>
                <a:spcPct val="100000"/>
              </a:lnSpc>
            </a:pPr>
            <a:r>
              <a:rPr lang="ko-KR" altLang="en-US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저용량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20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저퀄리티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모델링</a:t>
            </a:r>
            <a:endParaRPr lang="en-US" altLang="ko-KR" sz="1200">
              <a:solidFill>
                <a:schemeClr val="tx1">
                  <a:lumMod val="50000"/>
                  <a:lumOff val="50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7" name="부제목 2"/>
          <p:cNvSpPr txBox="1">
            <a:spLocks/>
          </p:cNvSpPr>
          <p:nvPr/>
        </p:nvSpPr>
        <p:spPr>
          <a:xfrm>
            <a:off x="312165" y="1498963"/>
            <a:ext cx="6183638" cy="1383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면의 요소를 이용하여 모델을 구성하며 내부 정보가 없는 껍질형태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장점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 요소를 추가하여 매우 자유로운 모델 표현 능력을 지님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단점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수치대신 좌표를 활용한 구현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형상 표현 위주 모델링으로 인해 설계에 부적합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486259" y="3246172"/>
            <a:ext cx="132619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면의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개수가 많아짐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오른쪽 화살표 68"/>
          <p:cNvSpPr/>
          <p:nvPr/>
        </p:nvSpPr>
        <p:spPr>
          <a:xfrm>
            <a:off x="2679381" y="3989764"/>
            <a:ext cx="969296" cy="382878"/>
          </a:xfrm>
          <a:prstGeom prst="rightArrow">
            <a:avLst/>
          </a:prstGeom>
          <a:solidFill>
            <a:srgbClr val="F0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58276" y="3383919"/>
            <a:ext cx="467851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미디어 매체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영화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애니메이션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VR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등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위주로 사용되는 모델링 방식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9999023" y="6330568"/>
            <a:ext cx="20650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Blizzard, Riot Games</a:t>
            </a:r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43" y="4321629"/>
            <a:ext cx="4699549" cy="187357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44" y="1682929"/>
            <a:ext cx="2160196" cy="14401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440" y="1682928"/>
            <a:ext cx="2566570" cy="1440131"/>
          </a:xfrm>
          <a:prstGeom prst="rect">
            <a:avLst/>
          </a:prstGeom>
        </p:spPr>
      </p:pic>
      <p:cxnSp>
        <p:nvCxnSpPr>
          <p:cNvPr id="91" name="직선 연결선 90"/>
          <p:cNvCxnSpPr/>
          <p:nvPr/>
        </p:nvCxnSpPr>
        <p:spPr>
          <a:xfrm>
            <a:off x="6495803" y="1586940"/>
            <a:ext cx="0" cy="464737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제목 5">
            <a:extLst>
              <a:ext uri="{FF2B5EF4-FFF2-40B4-BE49-F238E27FC236}">
                <a16:creationId xmlns:a16="http://schemas.microsoft.com/office/drawing/2014/main" id="{BF727B6D-564D-4BE5-BC76-03296257AA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  <p:sp>
        <p:nvSpPr>
          <p:cNvPr id="20" name="부제목 2">
            <a:extLst>
              <a:ext uri="{FF2B5EF4-FFF2-40B4-BE49-F238E27FC236}">
                <a16:creationId xmlns:a16="http://schemas.microsoft.com/office/drawing/2014/main" id="{39180A46-0E4D-410A-B77D-8BD25E5F2C41}"/>
              </a:ext>
            </a:extLst>
          </p:cNvPr>
          <p:cNvSpPr txBox="1">
            <a:spLocks/>
          </p:cNvSpPr>
          <p:nvPr/>
        </p:nvSpPr>
        <p:spPr>
          <a:xfrm>
            <a:off x="617821" y="748663"/>
            <a:ext cx="4851162" cy="508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160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540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864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 marL="1152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 marL="1476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/>
              <a:t>모델링의 구현 방식 </a:t>
            </a:r>
            <a:r>
              <a:rPr lang="en-US" altLang="ko-KR" sz="2000"/>
              <a:t>: </a:t>
            </a:r>
            <a:r>
              <a:rPr lang="ko-KR" altLang="en-US" sz="2000" err="1"/>
              <a:t>폴리곤</a:t>
            </a:r>
            <a:r>
              <a:rPr lang="en-US" altLang="ko-KR" sz="2000"/>
              <a:t>[Polygon] </a:t>
            </a:r>
            <a:r>
              <a:rPr lang="ko-KR" altLang="en-US" sz="2000"/>
              <a:t>방식</a:t>
            </a:r>
          </a:p>
        </p:txBody>
      </p:sp>
    </p:spTree>
    <p:extLst>
      <p:ext uri="{BB962C8B-B14F-4D97-AF65-F5344CB8AC3E}">
        <p14:creationId xmlns:p14="http://schemas.microsoft.com/office/powerpoint/2010/main" val="24248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716456" y="6642000"/>
            <a:ext cx="1397918" cy="216000"/>
          </a:xfrm>
        </p:spPr>
        <p:txBody>
          <a:bodyPr/>
          <a:lstStyle/>
          <a:p>
            <a:fld id="{D80321D1-FA42-4DB3-A6C4-C87D2D2D2C28}" type="slidenum">
              <a:rPr lang="ko-KR" altLang="en-US" smtClean="0"/>
              <a:pPr/>
              <a:t>9</a:t>
            </a:fld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599" r="2132" b="1599"/>
          <a:stretch/>
        </p:blipFill>
        <p:spPr>
          <a:xfrm>
            <a:off x="3670649" y="2988701"/>
            <a:ext cx="2230152" cy="2127207"/>
          </a:xfrm>
          <a:prstGeom prst="rect">
            <a:avLst/>
          </a:prstGeom>
        </p:spPr>
      </p:pic>
      <p:sp>
        <p:nvSpPr>
          <p:cNvPr id="14" name="부제목 2"/>
          <p:cNvSpPr txBox="1">
            <a:spLocks/>
          </p:cNvSpPr>
          <p:nvPr/>
        </p:nvSpPr>
        <p:spPr>
          <a:xfrm>
            <a:off x="3365759" y="5115908"/>
            <a:ext cx="2839932" cy="63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정확한 제품의 형태를 구현 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5" name="부제목 2"/>
          <p:cNvSpPr txBox="1">
            <a:spLocks/>
          </p:cNvSpPr>
          <p:nvPr/>
        </p:nvSpPr>
        <p:spPr>
          <a:xfrm>
            <a:off x="188023" y="5115908"/>
            <a:ext cx="2839932" cy="63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 </a:t>
            </a:r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수치를 기반으로 한 모델링</a:t>
            </a:r>
            <a:r>
              <a:rPr lang="en-US" altLang="ko-KR" sz="1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  <p:sp>
        <p:nvSpPr>
          <p:cNvPr id="18" name="부제목 2"/>
          <p:cNvSpPr txBox="1">
            <a:spLocks/>
          </p:cNvSpPr>
          <p:nvPr/>
        </p:nvSpPr>
        <p:spPr>
          <a:xfrm>
            <a:off x="312165" y="1498963"/>
            <a:ext cx="6183638" cy="1383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82B4C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82B4C"/>
                </a:solidFill>
                <a:latin typeface="에스코어 드림 2 ExtraLight" panose="020B0203030302020204" pitchFamily="34" charset="-127"/>
                <a:ea typeface="에스코어 드림 2 ExtraLight" panose="020B0203030302020204" pitchFamily="34" charset="-127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82B4C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특징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수학적 데이터와 수치를 기반으로 모델링을 하며 모델링 내부에 정보가 있음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장점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수치를 이용한 설계와 내부정보를 이용한 시뮬레이션 등의 고급 작업이 가능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l">
              <a:lnSpc>
                <a:spcPct val="100000"/>
              </a:lnSpc>
            </a:pP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단점 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수학적으로 표현이 불가능한 물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불</a:t>
            </a:r>
            <a:r>
              <a:rPr lang="en-US" altLang="ko-KR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solidFill>
                  <a:srgbClr val="40404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인체와 같은 형상 제작에는 부적합</a:t>
            </a:r>
            <a:endParaRPr lang="en-US" altLang="ko-KR" sz="1400">
              <a:solidFill>
                <a:srgbClr val="40404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58276" y="3383919"/>
            <a:ext cx="467851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제조 산업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제품 설계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테스트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구조확인 등</a:t>
            </a:r>
            <a:r>
              <a:rPr lang="en-US" altLang="ko-KR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</a:p>
          <a:p>
            <a:pPr algn="ctr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위주로 사용되는 모델링 방식</a:t>
            </a:r>
            <a:endParaRPr lang="en-US" altLang="ko-KR" sz="1400" spc="-5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999023" y="6330568"/>
            <a:ext cx="20650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※</a:t>
            </a:r>
            <a:r>
              <a:rPr lang="ko-KR" altLang="en-US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출처 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altLang="ko-KR" sz="1000" spc="-5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Dassault</a:t>
            </a:r>
            <a:r>
              <a:rPr lang="en-US" altLang="ko-KR" sz="1000" spc="-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System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r="14534"/>
          <a:stretch/>
        </p:blipFill>
        <p:spPr>
          <a:xfrm>
            <a:off x="6888654" y="1672593"/>
            <a:ext cx="1980073" cy="158259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14532"/>
          <a:stretch/>
        </p:blipFill>
        <p:spPr>
          <a:xfrm>
            <a:off x="9575310" y="4295284"/>
            <a:ext cx="2161482" cy="1641247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4295284"/>
            <a:ext cx="2617543" cy="1643965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6" y="1671256"/>
            <a:ext cx="2562776" cy="1441561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1071" r="26186" b="13313"/>
          <a:stretch/>
        </p:blipFill>
        <p:spPr>
          <a:xfrm>
            <a:off x="451308" y="3025822"/>
            <a:ext cx="2309705" cy="2097024"/>
          </a:xfrm>
          <a:prstGeom prst="rect">
            <a:avLst/>
          </a:prstGeom>
        </p:spPr>
      </p:pic>
      <p:cxnSp>
        <p:nvCxnSpPr>
          <p:cNvPr id="43" name="직선 연결선 42"/>
          <p:cNvCxnSpPr/>
          <p:nvPr/>
        </p:nvCxnSpPr>
        <p:spPr>
          <a:xfrm>
            <a:off x="6495803" y="1586940"/>
            <a:ext cx="0" cy="4647379"/>
          </a:xfrm>
          <a:prstGeom prst="line">
            <a:avLst/>
          </a:prstGeom>
          <a:ln w="28575">
            <a:solidFill>
              <a:srgbClr val="F05F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3">
            <a:extLst>
              <a:ext uri="{FF2B5EF4-FFF2-40B4-BE49-F238E27FC236}">
                <a16:creationId xmlns:a16="http://schemas.microsoft.com/office/drawing/2014/main" id="{EEA1ACFE-A2CF-48E8-A563-5202DA3A05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3D</a:t>
            </a:r>
            <a:r>
              <a:rPr lang="ko-KR" altLang="en-US"/>
              <a:t>모델링의 개념</a:t>
            </a:r>
          </a:p>
        </p:txBody>
      </p:sp>
      <p:sp>
        <p:nvSpPr>
          <p:cNvPr id="19" name="부제목 2">
            <a:extLst>
              <a:ext uri="{FF2B5EF4-FFF2-40B4-BE49-F238E27FC236}">
                <a16:creationId xmlns:a16="http://schemas.microsoft.com/office/drawing/2014/main" id="{ABFFEC60-E7FF-464B-BA4B-ED9002D6444C}"/>
              </a:ext>
            </a:extLst>
          </p:cNvPr>
          <p:cNvSpPr txBox="1">
            <a:spLocks/>
          </p:cNvSpPr>
          <p:nvPr/>
        </p:nvSpPr>
        <p:spPr>
          <a:xfrm>
            <a:off x="617821" y="748663"/>
            <a:ext cx="4617119" cy="508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160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+mn-cs"/>
              </a:defRPr>
            </a:lvl1pPr>
            <a:lvl2pPr marL="540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 marL="864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 marL="1152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 marL="1476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/>
              <a:t>모델링의 구현 방식 </a:t>
            </a:r>
            <a:r>
              <a:rPr lang="en-US" altLang="ko-KR" sz="2000"/>
              <a:t>: </a:t>
            </a:r>
            <a:r>
              <a:rPr lang="ko-KR" altLang="en-US" sz="2000"/>
              <a:t>솔리드</a:t>
            </a:r>
            <a:r>
              <a:rPr lang="en-US" altLang="ko-KR" sz="2000"/>
              <a:t>[Solid] </a:t>
            </a:r>
            <a:r>
              <a:rPr lang="ko-KR" altLang="en-US" sz="2000"/>
              <a:t>방식</a:t>
            </a:r>
          </a:p>
        </p:txBody>
      </p:sp>
    </p:spTree>
    <p:extLst>
      <p:ext uri="{BB962C8B-B14F-4D97-AF65-F5344CB8AC3E}">
        <p14:creationId xmlns:p14="http://schemas.microsoft.com/office/powerpoint/2010/main" val="32088359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624</Words>
  <Application>Microsoft Office PowerPoint</Application>
  <PresentationFormat>와이드스크린</PresentationFormat>
  <Paragraphs>145</Paragraphs>
  <Slides>13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9" baseType="lpstr">
      <vt:lpstr>Arial</vt:lpstr>
      <vt:lpstr>나눔스퀘어</vt:lpstr>
      <vt:lpstr>나눔스퀘어 Bold</vt:lpstr>
      <vt:lpstr>나눔스퀘어 ExtraBold</vt:lpstr>
      <vt:lpstr>맑은 고딕</vt:lpstr>
      <vt:lpstr>1_Office 테마</vt:lpstr>
      <vt:lpstr>3D모델링의 개념</vt:lpstr>
      <vt:lpstr>3D모델링의 개념</vt:lpstr>
      <vt:lpstr>3D모델링의 개념</vt:lpstr>
      <vt:lpstr>3D모델링의 개념</vt:lpstr>
      <vt:lpstr>3D모델링의 개념</vt:lpstr>
      <vt:lpstr>3D모델링의 개념</vt:lpstr>
      <vt:lpstr>3D모델링의 개념</vt:lpstr>
      <vt:lpstr>3D모델링의 개념</vt:lpstr>
      <vt:lpstr>3D모델링의 개념</vt:lpstr>
      <vt:lpstr>소프트웨어를 활용한 3D모델링의 활용 사례</vt:lpstr>
      <vt:lpstr>3D모델링 소프트웨어 및 활용 사례</vt:lpstr>
      <vt:lpstr>3D모델링 소프트웨어 및 활용 사례</vt:lpstr>
      <vt:lpstr>3D모델링 소프트웨어 및 활용 사례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ParkJinyoung</dc:creator>
  <cp:lastModifiedBy>ParkJinyoung</cp:lastModifiedBy>
  <cp:revision>6</cp:revision>
  <dcterms:created xsi:type="dcterms:W3CDTF">2021-07-12T11:15:44Z</dcterms:created>
  <dcterms:modified xsi:type="dcterms:W3CDTF">2021-07-12T11:31:03Z</dcterms:modified>
</cp:coreProperties>
</file>