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3" r:id="rId2"/>
    <p:sldId id="374" r:id="rId3"/>
    <p:sldId id="35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7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C8F4-A1F5-4702-A1C4-8CF2B8EA5023}" type="datetimeFigureOut">
              <a:rPr lang="ko-KR" altLang="en-US" smtClean="0"/>
              <a:t>2021-07-12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53A3-0EF3-4FC4-8FE9-B3FBF56F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46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00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91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35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65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23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8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49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57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61C5-161C-4D7B-8385-4FEFC516518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4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dotca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>
            <a:extLst>
              <a:ext uri="{FF2B5EF4-FFF2-40B4-BE49-F238E27FC236}">
                <a16:creationId xmlns:a16="http://schemas.microsoft.com/office/drawing/2014/main" id="{7E87F6C4-2E41-4511-9ACA-7A1930AC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" y="213462"/>
            <a:ext cx="6804705" cy="5069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C7FBD5AF-7F96-414A-83A1-4D2DEF5F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001" y="739427"/>
            <a:ext cx="4617119" cy="50858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CD93B62-6EA0-43C0-A8A7-3832FBA85B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09183" y="1686493"/>
            <a:ext cx="4105275" cy="341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 marL="432000">
              <a:defRPr sz="1800"/>
            </a:lvl2pPr>
            <a:lvl3pPr marL="648000">
              <a:defRPr sz="1600"/>
            </a:lvl3pPr>
            <a:lvl4pPr marL="864000">
              <a:defRPr sz="1400"/>
            </a:lvl4pPr>
            <a:lvl5pPr marL="1080000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D1973E-0047-4768-842E-7CC17E2B4E23}"/>
              </a:ext>
            </a:extLst>
          </p:cNvPr>
          <p:cNvSpPr/>
          <p:nvPr userDrawn="1"/>
        </p:nvSpPr>
        <p:spPr>
          <a:xfrm>
            <a:off x="11946358" y="6611500"/>
            <a:ext cx="18920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8BC9D98-04A6-4455-A649-21D804D3C76F}"/>
              </a:ext>
            </a:extLst>
          </p:cNvPr>
          <p:cNvSpPr/>
          <p:nvPr userDrawn="1"/>
        </p:nvSpPr>
        <p:spPr>
          <a:xfrm>
            <a:off x="304260" y="843160"/>
            <a:ext cx="286207" cy="286207"/>
          </a:xfrm>
          <a:prstGeom prst="ellipse">
            <a:avLst/>
          </a:prstGeom>
          <a:solidFill>
            <a:srgbClr val="1D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4634936-B22F-4BCF-B7EE-6C097F735E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55600">
            <a:solidFill>
              <a:srgbClr val="8DE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F2712626-D627-4FB5-9BB0-C75244EC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  <p:sp>
        <p:nvSpPr>
          <p:cNvPr id="22" name="부제목 2">
            <a:extLst>
              <a:ext uri="{FF2B5EF4-FFF2-40B4-BE49-F238E27FC236}">
                <a16:creationId xmlns:a16="http://schemas.microsoft.com/office/drawing/2014/main" id="{CCCBC4C3-6427-4739-A67F-A71E9453768C}"/>
              </a:ext>
            </a:extLst>
          </p:cNvPr>
          <p:cNvSpPr txBox="1">
            <a:spLocks/>
          </p:cNvSpPr>
          <p:nvPr userDrawn="1"/>
        </p:nvSpPr>
        <p:spPr>
          <a:xfrm>
            <a:off x="3169919" y="6662224"/>
            <a:ext cx="5852162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solidFill>
                  <a:srgbClr val="0070C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www.ndotcad.com</a:t>
            </a:r>
            <a:r>
              <a:rPr lang="en-US" altLang="ko-KR" sz="900" baseline="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Copyright </a:t>
            </a:r>
            <a:r>
              <a:rPr lang="ko-KR" altLang="en-US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ⓒ </a:t>
            </a:r>
            <a:r>
              <a:rPr lang="en-US" altLang="ko-KR" sz="90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NDotLight</a:t>
            </a:r>
            <a:r>
              <a:rPr lang="en-US" altLang="ko-KR" sz="9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All rights reserved.</a:t>
            </a:r>
            <a:endParaRPr lang="ko-KR" altLang="en-US" sz="9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슬라이드 번호 개체 틀 5">
            <a:extLst>
              <a:ext uri="{FF2B5EF4-FFF2-40B4-BE49-F238E27FC236}">
                <a16:creationId xmlns:a16="http://schemas.microsoft.com/office/drawing/2014/main" id="{B389F2E6-B285-435D-B2E4-680A20C5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226" y="6449225"/>
            <a:ext cx="1397918" cy="216000"/>
          </a:xfrm>
        </p:spPr>
        <p:txBody>
          <a:bodyPr/>
          <a:lstStyle>
            <a:lvl1pPr>
              <a:defRPr>
                <a:solidFill>
                  <a:srgbClr val="1DCAD3"/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24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9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33877C8-B599-44B7-9423-9BED6CDAC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t="54493"/>
          <a:stretch/>
        </p:blipFill>
        <p:spPr>
          <a:xfrm>
            <a:off x="0" y="4729797"/>
            <a:ext cx="12192000" cy="2128203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0DBF3A5D-68BC-4486-8AD2-4AF430A4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350" y="1705434"/>
            <a:ext cx="7594600" cy="2919129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rgbClr val="68C4CA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2">
            <a:extLst>
              <a:ext uri="{FF2B5EF4-FFF2-40B4-BE49-F238E27FC236}">
                <a16:creationId xmlns:a16="http://schemas.microsoft.com/office/drawing/2014/main" id="{EAE09340-E26C-483E-A03C-01970439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2350" y="5475631"/>
            <a:ext cx="7673975" cy="8693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19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3A9A7D0-D0AC-4D6D-B83A-EA566C465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4" t="54493"/>
          <a:stretch/>
        </p:blipFill>
        <p:spPr>
          <a:xfrm rot="10800000">
            <a:off x="-1" y="0"/>
            <a:ext cx="12531635" cy="1600200"/>
          </a:xfrm>
          <a:prstGeom prst="rect">
            <a:avLst/>
          </a:prstGeom>
        </p:spPr>
      </p:pic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9BA2FBAC-6DD7-4D1E-8AC8-558839EFD07F}"/>
              </a:ext>
            </a:extLst>
          </p:cNvPr>
          <p:cNvSpPr/>
          <p:nvPr userDrawn="1"/>
        </p:nvSpPr>
        <p:spPr>
          <a:xfrm>
            <a:off x="4766713" y="268922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1" name="그래픽 176">
            <a:extLst>
              <a:ext uri="{FF2B5EF4-FFF2-40B4-BE49-F238E27FC236}">
                <a16:creationId xmlns:a16="http://schemas.microsoft.com/office/drawing/2014/main" id="{3F9E2F6A-1BC7-4CD4-8E50-4B56A2B08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7805"/>
          <a:stretch/>
        </p:blipFill>
        <p:spPr>
          <a:xfrm>
            <a:off x="5029474" y="345690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49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나눔스퀘어 Bold" panose="020B0600000101010101" pitchFamily="50" charset="-127"/>
                <a:ea typeface="나눔스퀘어 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2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 flipH="1">
            <a:off x="4299994" y="0"/>
            <a:ext cx="7892005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078"/>
            <a:ext cx="4299995" cy="685907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176">
            <a:extLst>
              <a:ext uri="{FF2B5EF4-FFF2-40B4-BE49-F238E27FC236}">
                <a16:creationId xmlns:a16="http://schemas.microsoft.com/office/drawing/2014/main" id="{D5042B23-A14B-4D9C-8017-D0167D0E5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11032388" y="283080"/>
            <a:ext cx="892960" cy="2100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4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-1078"/>
            <a:ext cx="12192000" cy="3780598"/>
          </a:xfrm>
          <a:prstGeom prst="rect">
            <a:avLst/>
          </a:prstGeom>
          <a:solidFill>
            <a:srgbClr val="68C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06500" y="2293619"/>
            <a:ext cx="9766300" cy="1485901"/>
          </a:xfrm>
        </p:spPr>
        <p:txBody>
          <a:bodyPr anchor="ctr">
            <a:normAutofit/>
          </a:bodyPr>
          <a:lstStyle>
            <a:lvl1pPr algn="ctr">
              <a:defRPr sz="9600" baseline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97B39A7F-2474-41F4-A26F-799DA16D95D2}"/>
              </a:ext>
            </a:extLst>
          </p:cNvPr>
          <p:cNvSpPr/>
          <p:nvPr userDrawn="1"/>
        </p:nvSpPr>
        <p:spPr>
          <a:xfrm>
            <a:off x="4766713" y="5996371"/>
            <a:ext cx="2333518" cy="584518"/>
          </a:xfrm>
          <a:prstGeom prst="roundRect">
            <a:avLst>
              <a:gd name="adj" fmla="val 50000"/>
            </a:avLst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190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176">
            <a:extLst>
              <a:ext uri="{FF2B5EF4-FFF2-40B4-BE49-F238E27FC236}">
                <a16:creationId xmlns:a16="http://schemas.microsoft.com/office/drawing/2014/main" id="{1C513F07-00CB-4A9E-A22B-652EAEB21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805"/>
          <a:stretch/>
        </p:blipFill>
        <p:spPr>
          <a:xfrm>
            <a:off x="5029474" y="6073139"/>
            <a:ext cx="1807996" cy="425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03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Cyporight ⓒ NDotLight. All rights reserved.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21D1-FA42-4DB3-A6C4-C87D2D2D2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Cyporight</a:t>
            </a:r>
            <a:r>
              <a:rPr lang="en-US" altLang="ko-KR" dirty="0"/>
              <a:t> ⓒ </a:t>
            </a:r>
            <a:r>
              <a:rPr lang="en-US" altLang="ko-KR" dirty="0" err="1"/>
              <a:t>NDotLight</a:t>
            </a:r>
            <a:r>
              <a:rPr lang="en-US" altLang="ko-KR" dirty="0"/>
              <a:t>. All rights reserved.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21D1-FA42-4DB3-A6C4-C87D2D2D2C28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3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j-cs"/>
        </a:defRPr>
      </a:lvl1pPr>
    </p:titleStyle>
    <p:bodyStyle>
      <a:lvl1pPr marL="2160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 Bold" panose="020B0600000101010101" pitchFamily="50" charset="-127"/>
          <a:ea typeface="나눔스퀘어 Bold" panose="020B0600000101010101" pitchFamily="50" charset="-127"/>
          <a:cs typeface="+mn-cs"/>
        </a:defRPr>
      </a:lvl1pPr>
      <a:lvl2pPr marL="540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864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152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1476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46.emf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92350" y="1598580"/>
            <a:ext cx="7594600" cy="2919129"/>
          </a:xfrm>
        </p:spPr>
        <p:txBody>
          <a:bodyPr>
            <a:normAutofit/>
          </a:bodyPr>
          <a:lstStyle/>
          <a:p>
            <a:r>
              <a:rPr lang="en-US" altLang="ko-KR" dirty="0"/>
              <a:t>3D</a:t>
            </a:r>
            <a:r>
              <a:rPr lang="ko-KR" altLang="en-US" dirty="0"/>
              <a:t>모델링 실습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ko-KR" altLang="en-US" dirty="0" err="1"/>
              <a:t>오픈소스</a:t>
            </a:r>
            <a:r>
              <a:rPr lang="ko-KR" altLang="en-US" dirty="0"/>
              <a:t> 캐릭터 화분 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2292350" y="5561427"/>
            <a:ext cx="7673975" cy="1023605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오픈소스에서</a:t>
            </a:r>
            <a:r>
              <a:rPr lang="ko-KR" altLang="en-US" sz="2400" dirty="0"/>
              <a:t> </a:t>
            </a:r>
            <a:r>
              <a:rPr lang="en-US" altLang="ko-KR" sz="2400" dirty="0"/>
              <a:t>STL</a:t>
            </a:r>
            <a:r>
              <a:rPr lang="ko-KR" altLang="en-US" sz="2400" dirty="0"/>
              <a:t>파일을 다운로드 받고</a:t>
            </a:r>
            <a:endParaRPr lang="en-US" altLang="ko-KR" sz="2400" dirty="0"/>
          </a:p>
          <a:p>
            <a:r>
              <a:rPr lang="ko-KR" altLang="en-US" sz="2400" dirty="0"/>
              <a:t>다운받은 </a:t>
            </a:r>
            <a:r>
              <a:rPr lang="en-US" altLang="ko-KR" sz="2400" dirty="0"/>
              <a:t>STL</a:t>
            </a:r>
            <a:r>
              <a:rPr lang="ko-KR" altLang="en-US" sz="2400" dirty="0"/>
              <a:t>파일을 수정하여 화분을 모델링 해보자</a:t>
            </a:r>
          </a:p>
        </p:txBody>
      </p:sp>
    </p:spTree>
    <p:extLst>
      <p:ext uri="{BB962C8B-B14F-4D97-AF65-F5344CB8AC3E}">
        <p14:creationId xmlns:p14="http://schemas.microsoft.com/office/powerpoint/2010/main" val="13631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9BEF314-33EF-41C0-8C83-46B4722A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3" y="1347896"/>
            <a:ext cx="3657651" cy="2562068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364222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쉘은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기본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수치값과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마이너스값의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결과가 다르므로 입력할 때 주의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화분 완성시키기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50986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05549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50986" y="1981111"/>
            <a:ext cx="3308150" cy="2859387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화분의 윗면을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클릭 한 뒤 수치를 입력하여 두께를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생성한다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-3mm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화분모델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선택하여 합친다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부제목 2"/>
          <p:cNvSpPr txBox="1">
            <a:spLocks/>
          </p:cNvSpPr>
          <p:nvPr/>
        </p:nvSpPr>
        <p:spPr>
          <a:xfrm>
            <a:off x="4332085" y="4644278"/>
            <a:ext cx="3879332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합치기          도구를 사용하여 화분 모델과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모두 선택하여 모델을 병합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 rot="21090300">
            <a:off x="1142469" y="1880532"/>
            <a:ext cx="1740814" cy="1200609"/>
          </a:xfrm>
          <a:prstGeom prst="ellipse">
            <a:avLst/>
          </a:prstGeom>
          <a:solidFill>
            <a:srgbClr val="F05F74">
              <a:alpha val="30196"/>
            </a:srgbClr>
          </a:solidFill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97" y="2851110"/>
            <a:ext cx="307266" cy="430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4" name="꺾인 연결선 43"/>
          <p:cNvCxnSpPr>
            <a:cxnSpLocks/>
            <a:stCxn id="43" idx="0"/>
            <a:endCxn id="42" idx="2"/>
          </p:cNvCxnSpPr>
          <p:nvPr/>
        </p:nvCxnSpPr>
        <p:spPr>
          <a:xfrm rot="5400000" flipH="1" flipV="1">
            <a:off x="933877" y="2632969"/>
            <a:ext cx="241694" cy="194589"/>
          </a:xfrm>
          <a:prstGeom prst="bentConnector2">
            <a:avLst/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F35400-0CAA-45BB-9B67-ED496E941407}"/>
              </a:ext>
            </a:extLst>
          </p:cNvPr>
          <p:cNvGrpSpPr/>
          <p:nvPr/>
        </p:nvGrpSpPr>
        <p:grpSpPr>
          <a:xfrm>
            <a:off x="4553766" y="1379658"/>
            <a:ext cx="3657651" cy="2562068"/>
            <a:chOff x="4553766" y="2880122"/>
            <a:chExt cx="3657651" cy="256206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5BE14ACE-4B8D-4339-AF6C-B4EA7150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3766" y="2880122"/>
              <a:ext cx="3657651" cy="2562068"/>
            </a:xfrm>
            <a:prstGeom prst="rect">
              <a:avLst/>
            </a:prstGeom>
          </p:spPr>
        </p:pic>
        <p:sp>
          <p:nvSpPr>
            <p:cNvPr id="48" name="직사각형 47"/>
            <p:cNvSpPr/>
            <p:nvPr/>
          </p:nvSpPr>
          <p:spPr>
            <a:xfrm>
              <a:off x="5819745" y="4021334"/>
              <a:ext cx="3824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(A)</a:t>
              </a:r>
              <a:endParaRPr lang="ko-KR" altLang="en-US" sz="1400" dirty="0">
                <a:solidFill>
                  <a:srgbClr val="F05F74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148852" y="4304033"/>
              <a:ext cx="3824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05F74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(B)</a:t>
              </a:r>
              <a:endParaRPr lang="ko-KR" altLang="en-US" sz="1400" dirty="0">
                <a:solidFill>
                  <a:srgbClr val="F05F74"/>
                </a:solidFill>
              </a:endParaRPr>
            </a:p>
          </p:txBody>
        </p:sp>
      </p:grpSp>
      <p:sp>
        <p:nvSpPr>
          <p:cNvPr id="21" name="제목 20">
            <a:extLst>
              <a:ext uri="{FF2B5EF4-FFF2-40B4-BE49-F238E27FC236}">
                <a16:creationId xmlns:a16="http://schemas.microsoft.com/office/drawing/2014/main" id="{565D6E79-1CDA-4ABA-B612-A696B9CF7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934782F-A98B-4370-8E14-349926455176}"/>
              </a:ext>
            </a:extLst>
          </p:cNvPr>
          <p:cNvGrpSpPr/>
          <p:nvPr/>
        </p:nvGrpSpPr>
        <p:grpSpPr>
          <a:xfrm>
            <a:off x="660447" y="4517719"/>
            <a:ext cx="3879332" cy="1230341"/>
            <a:chOff x="4511282" y="1349706"/>
            <a:chExt cx="3879332" cy="1230341"/>
          </a:xfrm>
        </p:grpSpPr>
        <p:sp>
          <p:nvSpPr>
            <p:cNvPr id="35" name="부제목 2"/>
            <p:cNvSpPr txBox="1">
              <a:spLocks/>
            </p:cNvSpPr>
            <p:nvPr/>
          </p:nvSpPr>
          <p:spPr>
            <a:xfrm>
              <a:off x="4511282" y="1482739"/>
              <a:ext cx="3879332" cy="79723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쉘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        도구를 사용하여 화분 모델에서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수치만큼 두께를 가진 구멍을 생성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81AA000-3C02-4526-B153-35C4AEA0C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3765" y="2226081"/>
              <a:ext cx="3657652" cy="353966"/>
            </a:xfrm>
            <a:prstGeom prst="rect">
              <a:avLst/>
            </a:prstGeom>
          </p:spPr>
        </p:pic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F26A1DC6-8B39-45DE-8332-1E2CB811A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90489" y="1349706"/>
              <a:ext cx="552450" cy="552450"/>
            </a:xfrm>
            <a:prstGeom prst="rect">
              <a:avLst/>
            </a:prstGeom>
          </p:spPr>
        </p:pic>
      </p:grpSp>
      <p:pic>
        <p:nvPicPr>
          <p:cNvPr id="51" name="그래픽 50">
            <a:extLst>
              <a:ext uri="{FF2B5EF4-FFF2-40B4-BE49-F238E27FC236}">
                <a16:creationId xmlns:a16="http://schemas.microsoft.com/office/drawing/2014/main" id="{BAECB8B4-2632-4EE9-BBA2-052BE766D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0648" y="1878323"/>
            <a:ext cx="552450" cy="552450"/>
          </a:xfrm>
          <a:prstGeom prst="rect">
            <a:avLst/>
          </a:prstGeom>
        </p:spPr>
      </p:pic>
      <p:pic>
        <p:nvPicPr>
          <p:cNvPr id="52" name="그래픽 51">
            <a:extLst>
              <a:ext uri="{FF2B5EF4-FFF2-40B4-BE49-F238E27FC236}">
                <a16:creationId xmlns:a16="http://schemas.microsoft.com/office/drawing/2014/main" id="{2E8DCC50-FDC1-4A5E-8A48-C5A885CE3D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7587" y="4517719"/>
            <a:ext cx="552450" cy="55245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id="{8A47BA17-7A57-42BB-953E-B59B7CD930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0648" y="3816946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캐릭터 화분 완성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2019" b="3315"/>
          <a:stretch/>
        </p:blipFill>
        <p:spPr>
          <a:xfrm>
            <a:off x="2514600" y="1349995"/>
            <a:ext cx="7162800" cy="4959240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07CE1818-4E19-445C-8555-8D8CA375D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378707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2" y="6161699"/>
            <a:ext cx="6546848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하이폴리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(High Poly)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모델의 경우 면의 개수가 많아져 프로그램 성능이 저하 될 수 있다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STL</a:t>
            </a:r>
            <a:r>
              <a:rPr lang="ko-KR" altLang="en-US" sz="2000" dirty="0"/>
              <a:t>파일 다운로드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416454" y="1383627"/>
            <a:ext cx="4244946" cy="6736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에 접속 후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‘Low Poly’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검색하여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원하는 모델링 검색하여 다운로드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9" name="부제목 2"/>
          <p:cNvSpPr txBox="1">
            <a:spLocks/>
          </p:cNvSpPr>
          <p:nvPr/>
        </p:nvSpPr>
        <p:spPr>
          <a:xfrm>
            <a:off x="617819" y="4554059"/>
            <a:ext cx="3798635" cy="718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로우폴리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(Low Poly)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작업이 쉬움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하이폴리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(High Poly)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작업이 어려움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8509396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63959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509396" y="1981112"/>
            <a:ext cx="3308150" cy="3537038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Thingiverse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홈페이지에 접속하여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검색창에서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low poly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검색한다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목록에서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로우폴리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(Low Poly)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중에 마음에 드는 캐릭터 모델을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선택하여 다운로드 받는다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로우폴리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모델링은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폴리곤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면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수가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적어서 다각형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느낌나는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형태의 모델링을 말한다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/>
        </p:nvGraphicFramePr>
        <p:xfrm>
          <a:off x="4867412" y="2144874"/>
          <a:ext cx="2969381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619040" imgH="1015560" progId="Photoshop.Image.13">
                  <p:embed/>
                </p:oleObj>
              </mc:Choice>
              <mc:Fallback>
                <p:oleObj name="Image" r:id="rId3" imgW="7619040" imgH="1015560" progId="Photoshop.Image.13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7412" y="2144874"/>
                        <a:ext cx="2969381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82" y="2713822"/>
            <a:ext cx="3679714" cy="27000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9" y="1353562"/>
            <a:ext cx="3679714" cy="2700000"/>
          </a:xfrm>
          <a:prstGeom prst="rect">
            <a:avLst/>
          </a:prstGeo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C55197B0-EE19-425B-8795-9EB2AD8DE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398216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FECA007E-5C17-4F9A-B59D-876F8FC53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82" y="1327978"/>
            <a:ext cx="3652047" cy="2558142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426973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가급적 바닥의 격자의 모서리와 맞추어 그리는 것을 권장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가이드용 스케치 그리기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483622" y="6554677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83391" y="1257247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37954" y="1357311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83391" y="1893788"/>
            <a:ext cx="3308150" cy="4473502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화면 보기를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위에서 보기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(TOP)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으로 전환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바닥의 격자에 위치시킨 뒤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 입력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길이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70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폭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60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그려진 사각형의 중앙에서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3mm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떨어진 점을 클릭한다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309187" y="2948610"/>
            <a:ext cx="17231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</a:rPr>
              <a:t>3mm</a:t>
            </a:r>
          </a:p>
          <a:p>
            <a:pPr algn="ctr"/>
            <a:r>
              <a:rPr lang="en-US" altLang="ko-KR" sz="1200" dirty="0">
                <a:solidFill>
                  <a:srgbClr val="F05F74"/>
                </a:solidFill>
              </a:rPr>
              <a:t>(3</a:t>
            </a:r>
            <a:r>
              <a:rPr lang="ko-KR" altLang="en-US" sz="1200" dirty="0">
                <a:solidFill>
                  <a:srgbClr val="F05F74"/>
                </a:solidFill>
              </a:rPr>
              <a:t>칸 떨어진 지점</a:t>
            </a:r>
            <a:r>
              <a:rPr lang="en-US" altLang="ko-KR" sz="1200" dirty="0">
                <a:solidFill>
                  <a:srgbClr val="F05F74"/>
                </a:solidFill>
              </a:rPr>
              <a:t>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F235137-9F0F-4BA2-A91F-43251EF750AE}"/>
              </a:ext>
            </a:extLst>
          </p:cNvPr>
          <p:cNvGrpSpPr/>
          <p:nvPr/>
        </p:nvGrpSpPr>
        <p:grpSpPr>
          <a:xfrm>
            <a:off x="4286591" y="4445508"/>
            <a:ext cx="3876738" cy="1221401"/>
            <a:chOff x="422724" y="4445508"/>
            <a:chExt cx="3876738" cy="1221401"/>
          </a:xfrm>
        </p:grpSpPr>
        <p:sp>
          <p:nvSpPr>
            <p:cNvPr id="46" name="부제목 2"/>
            <p:cNvSpPr txBox="1">
              <a:spLocks/>
            </p:cNvSpPr>
            <p:nvPr/>
          </p:nvSpPr>
          <p:spPr>
            <a:xfrm>
              <a:off x="422724" y="4493689"/>
              <a:ext cx="3876738" cy="11732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ko-KR" altLang="en-US" sz="16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선그리기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        도구를 사용하여 그려진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사각형 중앙보다 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칸 떨어진 지점을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클릭하여 시작점을 설정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DF579592-7F9D-4440-BC7C-FFCC09705EFC}"/>
                </a:ext>
              </a:extLst>
            </p:cNvPr>
            <p:cNvGrpSpPr/>
            <p:nvPr/>
          </p:nvGrpSpPr>
          <p:grpSpPr>
            <a:xfrm>
              <a:off x="1841245" y="4445508"/>
              <a:ext cx="360000" cy="360000"/>
              <a:chOff x="1841245" y="4445508"/>
              <a:chExt cx="360000" cy="360000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1841245" y="4445508"/>
                <a:ext cx="360000" cy="360000"/>
              </a:xfrm>
              <a:prstGeom prst="roundRect">
                <a:avLst/>
              </a:prstGeom>
              <a:solidFill>
                <a:srgbClr val="F0F0F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pic>
            <p:nvPicPr>
              <p:cNvPr id="13" name="그래픽 12">
                <a:extLst>
                  <a:ext uri="{FF2B5EF4-FFF2-40B4-BE49-F238E27FC236}">
                    <a16:creationId xmlns:a16="http://schemas.microsoft.com/office/drawing/2014/main" id="{C578629D-4E83-4195-8AC4-E8C5450D6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74276" y="4485211"/>
                <a:ext cx="285750" cy="285750"/>
              </a:xfrm>
              <a:prstGeom prst="rect">
                <a:avLst/>
              </a:prstGeom>
            </p:spPr>
          </p:pic>
        </p:grpSp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3B49CBC3-D010-4DC5-822C-4A3D860D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42217" y="5117837"/>
              <a:ext cx="318781" cy="4976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D5BF5C9B-ECCE-418B-83B1-602E65D538E2}"/>
              </a:ext>
            </a:extLst>
          </p:cNvPr>
          <p:cNvGrpSpPr/>
          <p:nvPr/>
        </p:nvGrpSpPr>
        <p:grpSpPr>
          <a:xfrm>
            <a:off x="8936556" y="4869564"/>
            <a:ext cx="360000" cy="360000"/>
            <a:chOff x="1841245" y="4445508"/>
            <a:chExt cx="360000" cy="360000"/>
          </a:xfrm>
        </p:grpSpPr>
        <p:sp>
          <p:nvSpPr>
            <p:cNvPr id="61" name="모서리가 둥근 직사각형 51">
              <a:extLst>
                <a:ext uri="{FF2B5EF4-FFF2-40B4-BE49-F238E27FC236}">
                  <a16:creationId xmlns:a16="http://schemas.microsoft.com/office/drawing/2014/main" id="{5D139E78-0B5B-41FE-B378-067F3B1AB7EB}"/>
                </a:ext>
              </a:extLst>
            </p:cNvPr>
            <p:cNvSpPr/>
            <p:nvPr/>
          </p:nvSpPr>
          <p:spPr>
            <a:xfrm>
              <a:off x="1841245" y="4445508"/>
              <a:ext cx="360000" cy="360000"/>
            </a:xfrm>
            <a:prstGeom prst="roundRect">
              <a:avLst/>
            </a:prstGeom>
            <a:solidFill>
              <a:srgbClr val="F0F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id="{683F1E88-3DFA-4194-B171-3E563565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4276" y="4485211"/>
              <a:ext cx="285750" cy="285750"/>
            </a:xfrm>
            <a:prstGeom prst="rect">
              <a:avLst/>
            </a:prstGeom>
          </p:spPr>
        </p:pic>
      </p:grpSp>
      <p:pic>
        <p:nvPicPr>
          <p:cNvPr id="96" name="그래픽 95">
            <a:extLst>
              <a:ext uri="{FF2B5EF4-FFF2-40B4-BE49-F238E27FC236}">
                <a16:creationId xmlns:a16="http://schemas.microsoft.com/office/drawing/2014/main" id="{73986168-299A-4B0E-B705-CB7A88CCE6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237" y="1814118"/>
            <a:ext cx="552450" cy="561975"/>
          </a:xfrm>
          <a:prstGeom prst="rect">
            <a:avLst/>
          </a:prstGeom>
        </p:spPr>
      </p:pic>
      <p:pic>
        <p:nvPicPr>
          <p:cNvPr id="102" name="그래픽 101">
            <a:extLst>
              <a:ext uri="{FF2B5EF4-FFF2-40B4-BE49-F238E27FC236}">
                <a16:creationId xmlns:a16="http://schemas.microsoft.com/office/drawing/2014/main" id="{C14929FE-1EDE-49A0-B7E0-918B5C9D1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36237" y="2875640"/>
            <a:ext cx="552450" cy="5524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B5ABC3E-9C83-457B-A96F-8C5E29CD7D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181" y="1351739"/>
            <a:ext cx="3652048" cy="2558143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05DBDFE-A5A1-4F65-9D54-6AC0A9357D02}"/>
              </a:ext>
            </a:extLst>
          </p:cNvPr>
          <p:cNvGrpSpPr/>
          <p:nvPr/>
        </p:nvGrpSpPr>
        <p:grpSpPr>
          <a:xfrm>
            <a:off x="702724" y="4043576"/>
            <a:ext cx="4274331" cy="1731382"/>
            <a:chOff x="4511282" y="1287978"/>
            <a:chExt cx="4274331" cy="1731382"/>
          </a:xfrm>
        </p:grpSpPr>
        <p:sp>
          <p:nvSpPr>
            <p:cNvPr id="18" name="부제목 2"/>
            <p:cNvSpPr txBox="1">
              <a:spLocks/>
            </p:cNvSpPr>
            <p:nvPr/>
          </p:nvSpPr>
          <p:spPr>
            <a:xfrm>
              <a:off x="4511282" y="1287978"/>
              <a:ext cx="4274331" cy="13862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2D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작업을 원활하게 하기 위해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위에서 보기          도구로 화면을 전환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b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</a:b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사각형 만들기         도구를 사용해 수치를 입력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98" name="그래픽 97">
              <a:extLst>
                <a:ext uri="{FF2B5EF4-FFF2-40B4-BE49-F238E27FC236}">
                  <a16:creationId xmlns:a16="http://schemas.microsoft.com/office/drawing/2014/main" id="{25CE65C0-38B6-43F9-B910-CC578758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9955" y="1525911"/>
              <a:ext cx="552450" cy="561975"/>
            </a:xfrm>
            <a:prstGeom prst="rect">
              <a:avLst/>
            </a:prstGeom>
          </p:spPr>
        </p:pic>
        <p:pic>
          <p:nvPicPr>
            <p:cNvPr id="100" name="그래픽 99">
              <a:extLst>
                <a:ext uri="{FF2B5EF4-FFF2-40B4-BE49-F238E27FC236}">
                  <a16:creationId xmlns:a16="http://schemas.microsoft.com/office/drawing/2014/main" id="{7A8944D7-A993-40C6-9E2C-7DD168CD4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17983" y="2078361"/>
              <a:ext cx="552450" cy="55245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92EFA42-B504-48F6-8BED-E89372BB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11282" y="2590735"/>
              <a:ext cx="2333625" cy="428625"/>
            </a:xfrm>
            <a:prstGeom prst="rect">
              <a:avLst/>
            </a:prstGeom>
          </p:spPr>
        </p:pic>
      </p:grpSp>
      <p:sp>
        <p:nvSpPr>
          <p:cNvPr id="36" name="제목 35">
            <a:extLst>
              <a:ext uri="{FF2B5EF4-FFF2-40B4-BE49-F238E27FC236}">
                <a16:creationId xmlns:a16="http://schemas.microsoft.com/office/drawing/2014/main" id="{DC423C45-744B-41F4-84E1-B56BA3888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161937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DBB7933-C391-4241-9D94-BA8EE48C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38" y="1334933"/>
            <a:ext cx="3633671" cy="25452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B196489-DC2B-4FE7-9466-F099E875C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60" y="1344570"/>
            <a:ext cx="3619914" cy="2535634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2" y="6161699"/>
            <a:ext cx="4461396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단면이 정확하게 그려질 수 있도록 정확한 지점을 클릭한다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선그리기를</a:t>
            </a:r>
            <a:r>
              <a:rPr lang="ko-KR" altLang="en-US" sz="2000" dirty="0"/>
              <a:t> 이용한 단면 그리기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26274" y="1287978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380837" y="1388042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26274" y="1924519"/>
            <a:ext cx="3308150" cy="4327045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시작지점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중앙에서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3mm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아래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기준으로 다음과 같이 선을 클릭한다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②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직각 사각형 끝 지점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③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 밖 우측으로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④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직각 아래로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10mm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⑤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직각 좌측으로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⑥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상자 우측 하단 아래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3mm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이후 다시 시작점 ①을         클릭하여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단면을 완성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en-US" altLang="ko-KR" sz="12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02532" y="3762549"/>
            <a:ext cx="172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①</a:t>
            </a:r>
            <a:r>
              <a:rPr lang="en-US" altLang="ko-KR" sz="1400" dirty="0">
                <a:solidFill>
                  <a:srgbClr val="F05F74"/>
                </a:solidFill>
              </a:rPr>
              <a:t>3mm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996991" y="3753813"/>
            <a:ext cx="172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⑥</a:t>
            </a:r>
            <a:r>
              <a:rPr lang="en-US" altLang="ko-KR" sz="1400" dirty="0">
                <a:solidFill>
                  <a:srgbClr val="F05F74"/>
                </a:solidFill>
              </a:rPr>
              <a:t>3mm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598724" y="1630932"/>
            <a:ext cx="1390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③</a:t>
            </a:r>
            <a:r>
              <a:rPr lang="en-US" altLang="ko-KR" sz="1400" dirty="0">
                <a:solidFill>
                  <a:srgbClr val="F05F74"/>
                </a:solidFill>
              </a:rPr>
              <a:t>10mm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462717" y="1986632"/>
            <a:ext cx="172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④</a:t>
            </a:r>
            <a:r>
              <a:rPr lang="en-US" altLang="ko-KR" sz="1400" dirty="0">
                <a:solidFill>
                  <a:srgbClr val="F05F74"/>
                </a:solidFill>
              </a:rPr>
              <a:t>10mm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224109" y="2172825"/>
            <a:ext cx="172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⑤</a:t>
            </a:r>
            <a:r>
              <a:rPr lang="en-US" altLang="ko-KR" sz="1400" dirty="0">
                <a:solidFill>
                  <a:srgbClr val="F05F74"/>
                </a:solidFill>
              </a:rPr>
              <a:t>5mm</a:t>
            </a: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610904" y="4312626"/>
            <a:ext cx="3582022" cy="1028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바닥 격자의 칸을 참고하여 순서에 맞춰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정확한 지점에 선을 연결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처음 시작점을 클릭하여 그리기를 완성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0" name="부제목 2"/>
          <p:cNvSpPr txBox="1">
            <a:spLocks/>
          </p:cNvSpPr>
          <p:nvPr/>
        </p:nvSpPr>
        <p:spPr>
          <a:xfrm>
            <a:off x="310783" y="4322366"/>
            <a:ext cx="3876738" cy="1484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 시 실행취소                     명령을 활용해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선을 그리기 전으로 돌아 갈 수 있음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01835" y="1598314"/>
            <a:ext cx="1723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②</a:t>
            </a:r>
            <a:endParaRPr lang="en-US" altLang="ko-KR" sz="1400" dirty="0">
              <a:solidFill>
                <a:srgbClr val="F05F74"/>
              </a:solidFill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EC86C00F-5163-4099-AC8D-82E726313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4341" y="5243274"/>
            <a:ext cx="318781" cy="49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917D9455-4F63-41E2-B5B9-5AFE34DAB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0355" y="4320216"/>
            <a:ext cx="1000125" cy="276225"/>
          </a:xfrm>
          <a:prstGeom prst="rect">
            <a:avLst/>
          </a:prstGeom>
        </p:spPr>
      </p:pic>
      <p:sp>
        <p:nvSpPr>
          <p:cNvPr id="36" name="제목 35">
            <a:extLst>
              <a:ext uri="{FF2B5EF4-FFF2-40B4-BE49-F238E27FC236}">
                <a16:creationId xmlns:a16="http://schemas.microsoft.com/office/drawing/2014/main" id="{76D6291A-C9AF-4A61-975C-1A125F6AF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128404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래픽 42">
            <a:extLst>
              <a:ext uri="{FF2B5EF4-FFF2-40B4-BE49-F238E27FC236}">
                <a16:creationId xmlns:a16="http://schemas.microsoft.com/office/drawing/2014/main" id="{BF4800D9-327A-4D2D-9749-700B3D10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529" y="4331353"/>
            <a:ext cx="552450" cy="55245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D4943E0D-1FA6-4C5D-BFD7-96B983C0D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72" y="1281924"/>
            <a:ext cx="3307640" cy="23168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DD32959-4EA4-4A48-BDA8-1E77FE799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11" y="1281924"/>
            <a:ext cx="3307640" cy="2316896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900429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리볼브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도구는 최초 선택 시 면을 선택하고 두 번째 선택 시 선을 선택하는데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순서나 선택이 잘못 되면 모양이 크게 달라진다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화분 모양 만들기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0" name="부제목 2"/>
          <p:cNvSpPr txBox="1">
            <a:spLocks/>
          </p:cNvSpPr>
          <p:nvPr/>
        </p:nvSpPr>
        <p:spPr>
          <a:xfrm>
            <a:off x="552186" y="4107782"/>
            <a:ext cx="4166174" cy="776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작업에 불필요한 사각형을 삭제         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리볼브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도구 클릭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rot="5400000">
            <a:off x="4608667" y="2679228"/>
            <a:ext cx="2089230" cy="0"/>
          </a:xfrm>
          <a:prstGeom prst="line">
            <a:avLst/>
          </a:prstGeom>
          <a:ln w="19050">
            <a:solidFill>
              <a:srgbClr val="F0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886036" y="2410611"/>
            <a:ext cx="752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</a:p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중심축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544419" y="2159500"/>
            <a:ext cx="1023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en-US" altLang="ko-KR" sz="140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B)</a:t>
            </a:r>
          </a:p>
          <a:p>
            <a:pPr algn="ctr"/>
            <a:r>
              <a:rPr lang="ko-KR" altLang="en-US" sz="1400" dirty="0">
                <a:solidFill>
                  <a:srgbClr val="F05F74"/>
                </a:solidFill>
              </a:rPr>
              <a:t>회전시킬 면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089EAA3-AB41-4ACF-96C8-FE462DD85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372" y="3601485"/>
            <a:ext cx="3307640" cy="32009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896A081-D79E-4837-A4C9-C1DE04425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033" y="1281924"/>
            <a:ext cx="3307640" cy="2316896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FE1BD163-772D-4BC6-ACC0-09871EE3A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8359" y="3965514"/>
            <a:ext cx="552450" cy="552450"/>
          </a:xfrm>
          <a:prstGeom prst="rect">
            <a:avLst/>
          </a:prstGeom>
        </p:spPr>
      </p:pic>
      <p:sp>
        <p:nvSpPr>
          <p:cNvPr id="19" name="제목 18">
            <a:extLst>
              <a:ext uri="{FF2B5EF4-FFF2-40B4-BE49-F238E27FC236}">
                <a16:creationId xmlns:a16="http://schemas.microsoft.com/office/drawing/2014/main" id="{8A100134-B7E6-411C-A282-D836D9D5E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3DACF227-F394-4856-8218-7C28659B3E9A}"/>
              </a:ext>
            </a:extLst>
          </p:cNvPr>
          <p:cNvSpPr txBox="1">
            <a:spLocks/>
          </p:cNvSpPr>
          <p:nvPr/>
        </p:nvSpPr>
        <p:spPr>
          <a:xfrm>
            <a:off x="8377711" y="4123855"/>
            <a:ext cx="4166174" cy="2111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단면 모델을 회전시켜 모양을 완성 </a:t>
            </a: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정확한 선택과 순서를 확인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34F673D1-4975-4F6E-9167-CA6FBD134F19}"/>
              </a:ext>
            </a:extLst>
          </p:cNvPr>
          <p:cNvSpPr txBox="1">
            <a:spLocks/>
          </p:cNvSpPr>
          <p:nvPr/>
        </p:nvSpPr>
        <p:spPr>
          <a:xfrm>
            <a:off x="4178247" y="4107782"/>
            <a:ext cx="4166174" cy="67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축이 될 모서리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선택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&gt;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회전시킬 면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각도 수치 입력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(360º)</a:t>
            </a:r>
          </a:p>
        </p:txBody>
      </p:sp>
    </p:spTree>
    <p:extLst>
      <p:ext uri="{BB962C8B-B14F-4D97-AF65-F5344CB8AC3E}">
        <p14:creationId xmlns:p14="http://schemas.microsoft.com/office/powerpoint/2010/main" val="51647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460999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회전하기 도구에서 직접 이동시켜 바닥격자에 맞춰주어도 상관없다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화분 모델 이동</a:t>
            </a:r>
            <a:r>
              <a:rPr lang="en-US" altLang="ko-KR" sz="2000" dirty="0"/>
              <a:t>/</a:t>
            </a:r>
            <a:r>
              <a:rPr lang="ko-KR" altLang="en-US" sz="2000" dirty="0"/>
              <a:t>회전 하기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395280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349843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395280" y="1981111"/>
            <a:ext cx="3308150" cy="4349839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화면 보기를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원근 투시 보기로 전환 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마우스를 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회전 핸들을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선택한뒤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마우스로 직접 드래그하거나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직접 수치를 입력하여 회전 시킨다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각도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-90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아이콘을 선택 후 화분을 클릭해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화분을 작업 평면에 배치시킨다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A04E0E-A997-40F0-8F7D-8E378428B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4" y="1381083"/>
            <a:ext cx="3690502" cy="258507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1E4CFF-98B2-4F94-AE0F-32870C357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37" y="1381083"/>
            <a:ext cx="3690502" cy="2585078"/>
          </a:xfrm>
          <a:prstGeom prst="rect">
            <a:avLst/>
          </a:prstGeom>
        </p:spPr>
      </p:pic>
      <p:pic>
        <p:nvPicPr>
          <p:cNvPr id="51" name="그래픽 50">
            <a:extLst>
              <a:ext uri="{FF2B5EF4-FFF2-40B4-BE49-F238E27FC236}">
                <a16:creationId xmlns:a16="http://schemas.microsoft.com/office/drawing/2014/main" id="{7779E96D-8D6F-4360-9E24-1ED978376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9738" y="1902278"/>
            <a:ext cx="552450" cy="55245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2CEEA58-3975-4AE9-B20D-0492853F2DA0}"/>
              </a:ext>
            </a:extLst>
          </p:cNvPr>
          <p:cNvGrpSpPr/>
          <p:nvPr/>
        </p:nvGrpSpPr>
        <p:grpSpPr>
          <a:xfrm>
            <a:off x="488378" y="4130674"/>
            <a:ext cx="4247198" cy="2037224"/>
            <a:chOff x="4349646" y="1437958"/>
            <a:chExt cx="4247198" cy="2037224"/>
          </a:xfrm>
        </p:grpSpPr>
        <p:pic>
          <p:nvPicPr>
            <p:cNvPr id="50" name="그래픽 49">
              <a:extLst>
                <a:ext uri="{FF2B5EF4-FFF2-40B4-BE49-F238E27FC236}">
                  <a16:creationId xmlns:a16="http://schemas.microsoft.com/office/drawing/2014/main" id="{88DE4661-DF2F-4802-B6F4-0978977C3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99148" y="1664470"/>
              <a:ext cx="552450" cy="552450"/>
            </a:xfrm>
            <a:prstGeom prst="rect">
              <a:avLst/>
            </a:prstGeom>
          </p:spPr>
        </p:pic>
        <p:sp>
          <p:nvSpPr>
            <p:cNvPr id="22" name="부제목 2"/>
            <p:cNvSpPr txBox="1">
              <a:spLocks/>
            </p:cNvSpPr>
            <p:nvPr/>
          </p:nvSpPr>
          <p:spPr>
            <a:xfrm>
              <a:off x="4349646" y="1437958"/>
              <a:ext cx="3926253" cy="73502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3D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작업을 원활하게 하기 위해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원근투시 보기          도구로 화면을 전환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36" name="부제목 2"/>
            <p:cNvSpPr txBox="1">
              <a:spLocks/>
            </p:cNvSpPr>
            <p:nvPr/>
          </p:nvSpPr>
          <p:spPr>
            <a:xfrm>
              <a:off x="4349646" y="2405234"/>
              <a:ext cx="4247198" cy="10699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이동</a:t>
              </a:r>
              <a:r>
                <a:rPr lang="en-US" altLang="ko-KR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회전하기          도구를 사용해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누워있는 모델을 회전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E0764741-8E48-4C57-A122-E797482B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0920" y="2266243"/>
              <a:ext cx="552450" cy="552450"/>
            </a:xfrm>
            <a:prstGeom prst="rect">
              <a:avLst/>
            </a:prstGeom>
          </p:spPr>
        </p:pic>
      </p:grpSp>
      <p:pic>
        <p:nvPicPr>
          <p:cNvPr id="53" name="그래픽 52">
            <a:extLst>
              <a:ext uri="{FF2B5EF4-FFF2-40B4-BE49-F238E27FC236}">
                <a16:creationId xmlns:a16="http://schemas.microsoft.com/office/drawing/2014/main" id="{CE79DDA7-46A5-40C4-82BA-82209A880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1021" y="2972899"/>
            <a:ext cx="552450" cy="552450"/>
          </a:xfrm>
          <a:prstGeom prst="rect">
            <a:avLst/>
          </a:prstGeom>
        </p:spPr>
      </p:pic>
      <p:sp>
        <p:nvSpPr>
          <p:cNvPr id="40" name="부제목 2"/>
          <p:cNvSpPr txBox="1">
            <a:spLocks/>
          </p:cNvSpPr>
          <p:nvPr/>
        </p:nvSpPr>
        <p:spPr>
          <a:xfrm>
            <a:off x="4196682" y="4237367"/>
            <a:ext cx="3798636" cy="792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도형을 평면에 배치         도구를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활용해 화분을 작업 평면에 배치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457D8449-6542-4F9B-B52B-02EBA48F9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5FC5FAC8-7A7A-47C8-B08C-B78C4072E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3762" y="4113256"/>
            <a:ext cx="552450" cy="55245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id="{837386B3-E1CE-4756-9FA1-1C27C78B48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68447" y="533057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캐릭터 모델 불러오기</a:t>
            </a:r>
            <a:r>
              <a:rPr lang="en-US" altLang="ko-KR" sz="2000" dirty="0"/>
              <a:t>/</a:t>
            </a:r>
            <a:r>
              <a:rPr lang="ko-KR" altLang="en-US" sz="2000" dirty="0"/>
              <a:t>모델 정리하기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86441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41004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86441" y="1981111"/>
            <a:ext cx="3308150" cy="3149689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가져오기를 선택하여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저장된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파일을 불러온다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합치고자 하는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</a:t>
            </a:r>
            <a:r>
              <a:rPr lang="ko-KR" altLang="en-US" sz="14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드래그하여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전체 선택한다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올바르게 모델이 전체 선택이 되면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적용 버튼을 눌러 면을 합친다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585163" y="4272350"/>
            <a:ext cx="4166174" cy="988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&gt; 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 가져오기를 통하여 </a:t>
            </a:r>
            <a:r>
              <a:rPr lang="ko-KR" altLang="en-US" sz="16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확장자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의 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3D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모델파일을 선택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117601" y="6161699"/>
            <a:ext cx="7465027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[3D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파일의 면 개수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용량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]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이기 때문에 과도하게 면이 많은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파일은 불러오기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또는 작업이 어렵다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BAC357B4-50D8-454A-9CC6-AAA8DD321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2" y="1294307"/>
            <a:ext cx="3819340" cy="2675326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55B05F35-5F25-42EA-9E2B-B02FE750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64" y="1444634"/>
            <a:ext cx="1813332" cy="1927084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F502AE2C-022C-40E0-8765-ACDC574A44CE}"/>
              </a:ext>
            </a:extLst>
          </p:cNvPr>
          <p:cNvSpPr/>
          <p:nvPr/>
        </p:nvSpPr>
        <p:spPr>
          <a:xfrm flipH="1">
            <a:off x="585163" y="1463140"/>
            <a:ext cx="1813331" cy="1908578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41F09A7-980F-4D44-9919-1C4F2C3F3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282" y="1294307"/>
            <a:ext cx="3819340" cy="267532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9A74CCD-9536-4333-89F3-87E9D5DA69E6}"/>
              </a:ext>
            </a:extLst>
          </p:cNvPr>
          <p:cNvGrpSpPr/>
          <p:nvPr/>
        </p:nvGrpSpPr>
        <p:grpSpPr>
          <a:xfrm>
            <a:off x="4161334" y="4168757"/>
            <a:ext cx="4247198" cy="1517593"/>
            <a:chOff x="4161334" y="4168757"/>
            <a:chExt cx="4247198" cy="1517593"/>
          </a:xfrm>
        </p:grpSpPr>
        <p:sp>
          <p:nvSpPr>
            <p:cNvPr id="34" name="부제목 2"/>
            <p:cNvSpPr txBox="1">
              <a:spLocks/>
            </p:cNvSpPr>
            <p:nvPr/>
          </p:nvSpPr>
          <p:spPr>
            <a:xfrm>
              <a:off x="4161334" y="4313551"/>
              <a:ext cx="4247198" cy="1372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+mn-cs"/>
                </a:defRPr>
              </a:lvl1pPr>
              <a:lvl2pPr marL="457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2pPr>
              <a:lvl3pPr marL="914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3pPr>
              <a:lvl4pPr marL="1371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4pPr>
              <a:lvl5pPr marL="18288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나눔스퀘어OTF" panose="020B0600000101010101" pitchFamily="34" charset="-127"/>
                  <a:ea typeface="나눔스퀘어OTF" panose="020B0600000101010101" pitchFamily="34" charset="-127"/>
                  <a:cs typeface="+mn-cs"/>
                </a:defRPr>
              </a:lvl5pPr>
              <a:lvl6pPr marL="22860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면 합치기          도구를 선택한 뒤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모델을 </a:t>
              </a:r>
              <a:r>
                <a:rPr lang="ko-KR" altLang="en-US" sz="16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드래그하여</a:t>
              </a:r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전체 선택 후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적용 버튼을 눌러 평면상에 불필요한 면들이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r"/>
              <a:r>
                <a:rPr lang="ko-KR" altLang="en-US" sz="16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합쳐진 것을 확인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pic>
          <p:nvPicPr>
            <p:cNvPr id="46" name="그래픽 45">
              <a:extLst>
                <a:ext uri="{FF2B5EF4-FFF2-40B4-BE49-F238E27FC236}">
                  <a16:creationId xmlns:a16="http://schemas.microsoft.com/office/drawing/2014/main" id="{F1F0195A-200D-421A-B59A-56863ED4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23086" y="4168757"/>
              <a:ext cx="552450" cy="552450"/>
            </a:xfrm>
            <a:prstGeom prst="rect">
              <a:avLst/>
            </a:prstGeom>
          </p:spPr>
        </p:pic>
      </p:grpSp>
      <p:pic>
        <p:nvPicPr>
          <p:cNvPr id="50" name="그래픽 49">
            <a:extLst>
              <a:ext uri="{FF2B5EF4-FFF2-40B4-BE49-F238E27FC236}">
                <a16:creationId xmlns:a16="http://schemas.microsoft.com/office/drawing/2014/main" id="{D1A5CEF8-CDB4-42A2-BDCD-A863C1E17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6989" y="2971536"/>
            <a:ext cx="552450" cy="552450"/>
          </a:xfrm>
          <a:prstGeom prst="rect">
            <a:avLst/>
          </a:prstGeom>
        </p:spPr>
      </p:pic>
      <p:sp>
        <p:nvSpPr>
          <p:cNvPr id="10" name="제목 9">
            <a:extLst>
              <a:ext uri="{FF2B5EF4-FFF2-40B4-BE49-F238E27FC236}">
                <a16:creationId xmlns:a16="http://schemas.microsoft.com/office/drawing/2014/main" id="{83DAA646-80B0-4E9C-81B4-9DED7359D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</p:spTree>
    <p:extLst>
      <p:ext uri="{BB962C8B-B14F-4D97-AF65-F5344CB8AC3E}">
        <p14:creationId xmlns:p14="http://schemas.microsoft.com/office/powerpoint/2010/main" val="226848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C105CD0-812F-4022-96BB-3B68FC5C3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45" y="2323979"/>
            <a:ext cx="3001673" cy="210257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C522186-0B47-4FB7-B254-8886DDE0D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06" y="1339287"/>
            <a:ext cx="3083654" cy="216000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CC35879-7A9D-40A7-A0C5-463D62B2A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762" y="1353441"/>
            <a:ext cx="3001673" cy="2102576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439457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정렬도구의 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X, Y, Z 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 방향에 따른 정렬 위치를 정확하게 이해 해야 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화분과 캐릭터 모델 정렬하기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8536276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490839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8536276" y="1981110"/>
            <a:ext cx="3308150" cy="4384966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선택한 모델의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크기를 입력한 비율로 변형 시킨다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: 1.8</a:t>
            </a: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선택 후           키를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누른 상태로 화분과 캐릭터 모델을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모두 선택 한 뒤 적용을 눌러 준다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 방향 중 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X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 중앙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Z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축 하단의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점을 클릭하여 화분과 캐릭터 모델을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 시킨다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31" name="부제목 2"/>
          <p:cNvSpPr txBox="1">
            <a:spLocks/>
          </p:cNvSpPr>
          <p:nvPr/>
        </p:nvSpPr>
        <p:spPr>
          <a:xfrm>
            <a:off x="373134" y="4717540"/>
            <a:ext cx="3895912" cy="798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전체 비율          도구를 사용해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수치를 입력하여 적용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1" name="부제목 2"/>
          <p:cNvSpPr txBox="1">
            <a:spLocks/>
          </p:cNvSpPr>
          <p:nvPr/>
        </p:nvSpPr>
        <p:spPr>
          <a:xfrm>
            <a:off x="2715935" y="4713615"/>
            <a:ext cx="2802531" cy="708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         도구를 사용하여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모델을 선택하여 적용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330701" y="3064369"/>
            <a:ext cx="288000" cy="288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7166925" y="2397843"/>
            <a:ext cx="288000" cy="288000"/>
          </a:xfrm>
          <a:prstGeom prst="rect">
            <a:avLst/>
          </a:prstGeom>
          <a:noFill/>
          <a:ln>
            <a:solidFill>
              <a:srgbClr val="F05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988" y="3365918"/>
            <a:ext cx="307266" cy="430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3" name="꺾인 연결선 52"/>
          <p:cNvCxnSpPr>
            <a:stCxn id="52" idx="0"/>
            <a:endCxn id="50" idx="1"/>
          </p:cNvCxnSpPr>
          <p:nvPr/>
        </p:nvCxnSpPr>
        <p:spPr>
          <a:xfrm rot="5400000" flipH="1" flipV="1">
            <a:off x="6113887" y="3149104"/>
            <a:ext cx="157549" cy="276080"/>
          </a:xfrm>
          <a:prstGeom prst="bentConnector2">
            <a:avLst/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그림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487" y="2956417"/>
            <a:ext cx="307266" cy="430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5" name="꺾인 연결선 54"/>
          <p:cNvCxnSpPr>
            <a:stCxn id="54" idx="0"/>
            <a:endCxn id="51" idx="3"/>
          </p:cNvCxnSpPr>
          <p:nvPr/>
        </p:nvCxnSpPr>
        <p:spPr>
          <a:xfrm rot="16200000" flipV="1">
            <a:off x="7375236" y="2621532"/>
            <a:ext cx="414574" cy="255195"/>
          </a:xfrm>
          <a:prstGeom prst="bentConnector2">
            <a:avLst/>
          </a:prstGeom>
          <a:ln w="12700">
            <a:solidFill>
              <a:srgbClr val="F05F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부제목 2"/>
          <p:cNvSpPr txBox="1">
            <a:spLocks/>
          </p:cNvSpPr>
          <p:nvPr/>
        </p:nvSpPr>
        <p:spPr>
          <a:xfrm>
            <a:off x="5632464" y="4702492"/>
            <a:ext cx="2802531" cy="7087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정렬 시키고자 하는 축 방향을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정확하게 선택 하여 정렬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E35DF2-D693-4BB7-8A23-1C95F590C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37" y="4118166"/>
            <a:ext cx="2047875" cy="4286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63A3BB2-22C5-44EF-9D5A-530FA518C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8183" y="3961206"/>
            <a:ext cx="666750" cy="285750"/>
          </a:xfrm>
          <a:prstGeom prst="rect">
            <a:avLst/>
          </a:prstGeom>
        </p:spPr>
      </p:pic>
      <p:sp>
        <p:nvSpPr>
          <p:cNvPr id="20" name="제목 19">
            <a:extLst>
              <a:ext uri="{FF2B5EF4-FFF2-40B4-BE49-F238E27FC236}">
                <a16:creationId xmlns:a16="http://schemas.microsoft.com/office/drawing/2014/main" id="{053F122B-CAAC-4EE0-A08E-AA501DE00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  <p:pic>
        <p:nvPicPr>
          <p:cNvPr id="57" name="그래픽 56">
            <a:extLst>
              <a:ext uri="{FF2B5EF4-FFF2-40B4-BE49-F238E27FC236}">
                <a16:creationId xmlns:a16="http://schemas.microsoft.com/office/drawing/2014/main" id="{33922872-6AAD-4808-9999-933D96E32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4702" y="4575026"/>
            <a:ext cx="552450" cy="552450"/>
          </a:xfrm>
          <a:prstGeom prst="rect">
            <a:avLst/>
          </a:prstGeom>
        </p:spPr>
      </p:pic>
      <p:pic>
        <p:nvPicPr>
          <p:cNvPr id="58" name="그래픽 57">
            <a:extLst>
              <a:ext uri="{FF2B5EF4-FFF2-40B4-BE49-F238E27FC236}">
                <a16:creationId xmlns:a16="http://schemas.microsoft.com/office/drawing/2014/main" id="{485BEB17-33AF-44B8-9039-15CB370D8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7710" y="1904559"/>
            <a:ext cx="552450" cy="552450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id="{6CBBD31D-02F2-4886-8724-022207270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0999" y="4575026"/>
            <a:ext cx="552450" cy="552450"/>
          </a:xfrm>
          <a:prstGeom prst="rect">
            <a:avLst/>
          </a:prstGeom>
        </p:spPr>
      </p:pic>
      <p:pic>
        <p:nvPicPr>
          <p:cNvPr id="60" name="그래픽 59">
            <a:extLst>
              <a:ext uri="{FF2B5EF4-FFF2-40B4-BE49-F238E27FC236}">
                <a16:creationId xmlns:a16="http://schemas.microsoft.com/office/drawing/2014/main" id="{1E8252FB-A232-4EDA-A1D2-33C86A828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95938" y="3411991"/>
            <a:ext cx="552450" cy="552450"/>
          </a:xfrm>
          <a:prstGeom prst="rect">
            <a:avLst/>
          </a:prstGeom>
        </p:spPr>
      </p:pic>
      <p:pic>
        <p:nvPicPr>
          <p:cNvPr id="61" name="그래픽 60">
            <a:extLst>
              <a:ext uri="{FF2B5EF4-FFF2-40B4-BE49-F238E27FC236}">
                <a16:creationId xmlns:a16="http://schemas.microsoft.com/office/drawing/2014/main" id="{4CC68B95-7072-4770-B0B0-7787F88B54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98070" y="3526515"/>
            <a:ext cx="3810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4CBC7B8-6F80-453D-8AB8-3D4073B3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3" y="1251097"/>
            <a:ext cx="3307640" cy="23168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FAF8DD0-7F43-4880-8A9B-A7368F18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746" y="2273475"/>
            <a:ext cx="3098063" cy="21700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1337F57-E08D-46C4-B027-D71719FD9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470" y="1241926"/>
            <a:ext cx="2945314" cy="2063098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>
          <a:xfrm>
            <a:off x="488378" y="6161699"/>
            <a:ext cx="540322" cy="292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TIP</a:t>
            </a:r>
            <a:endParaRPr lang="ko-KR" altLang="en-US" sz="1700" dirty="0">
              <a:solidFill>
                <a:srgbClr val="68C4CA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17601" y="6161699"/>
            <a:ext cx="5682526" cy="292914"/>
          </a:xfrm>
          <a:prstGeom prst="roundRect">
            <a:avLst/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복사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붙여넣기는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기본적으로 제자리에서 복제되어 이동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회전하며 복제된다</a:t>
            </a: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17821" y="748663"/>
            <a:ext cx="4617119" cy="5085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ko-KR" altLang="en-US" sz="2000" dirty="0"/>
              <a:t>캐릭터 모델에 화분모양 홈 만들어주기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716456" y="6642000"/>
            <a:ext cx="1397918" cy="216000"/>
          </a:xfrm>
        </p:spPr>
        <p:txBody>
          <a:bodyPr/>
          <a:lstStyle/>
          <a:p>
            <a:fld id="{D80321D1-FA42-4DB3-A6C4-C87D2D2D2C28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460159" y="1344570"/>
            <a:ext cx="3308150" cy="972327"/>
          </a:xfrm>
          <a:prstGeom prst="roundRect">
            <a:avLst>
              <a:gd name="adj" fmla="val 13276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414722" y="1444634"/>
            <a:ext cx="1397731" cy="4179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87E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8C4CA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그리는 방법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460159" y="1981111"/>
            <a:ext cx="3308150" cy="4037724"/>
          </a:xfrm>
          <a:prstGeom prst="roundRect">
            <a:avLst>
              <a:gd name="adj" fmla="val 3998"/>
            </a:avLst>
          </a:prstGeom>
          <a:solidFill>
            <a:srgbClr val="E8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화분 모델을 클릭하여 선택 하고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복사                        한 뒤에 붙여넣기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   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이때 복사한 모델 이동이 가능하지만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 핸들이 나타나면 바닥을 클릭해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이동을 취소한다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1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아이콘을 사용해 남길 모델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</a:t>
            </a: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선택 한 뒤 제거할 모델</a:t>
            </a:r>
            <a:r>
              <a:rPr lang="en-US" altLang="ko-KR" sz="12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r>
              <a:rPr lang="ko-KR" altLang="en-US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선택한다</a:t>
            </a:r>
            <a:r>
              <a:rPr lang="en-US" altLang="ko-KR" sz="1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35" name="부제목 2"/>
          <p:cNvSpPr txBox="1">
            <a:spLocks/>
          </p:cNvSpPr>
          <p:nvPr/>
        </p:nvSpPr>
        <p:spPr>
          <a:xfrm>
            <a:off x="4082930" y="4777067"/>
            <a:ext cx="4281255" cy="797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빼기          도구를 사용하여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STL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캐릭터 모델에서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r"/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화분 모델을 빼냄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520873" y="4767220"/>
            <a:ext cx="3895912" cy="765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화분 모양 그대로 빼내야 하기 때문에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화분을 선택한 뒤 제자리에 모델을 복사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035393" y="1936800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(A)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742023" y="2315481"/>
            <a:ext cx="38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05F7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(B)</a:t>
            </a:r>
            <a:endParaRPr lang="ko-KR" altLang="en-US" sz="1400" dirty="0">
              <a:solidFill>
                <a:srgbClr val="F05F74"/>
              </a:solidFill>
            </a:endParaRPr>
          </a:p>
        </p:txBody>
      </p:sp>
      <p:pic>
        <p:nvPicPr>
          <p:cNvPr id="34" name="그래픽 33">
            <a:extLst>
              <a:ext uri="{FF2B5EF4-FFF2-40B4-BE49-F238E27FC236}">
                <a16:creationId xmlns:a16="http://schemas.microsoft.com/office/drawing/2014/main" id="{5B9BC4B0-73B9-4E4D-8DDD-7F417C438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932" y="2455267"/>
            <a:ext cx="1000125" cy="276225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7F8C023F-2FE9-4818-9E25-F1495C3A3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0274" y="2877932"/>
            <a:ext cx="1000125" cy="276225"/>
          </a:xfrm>
          <a:prstGeom prst="rect">
            <a:avLst/>
          </a:prstGeom>
        </p:spPr>
      </p:pic>
      <p:sp>
        <p:nvSpPr>
          <p:cNvPr id="12" name="제목 11">
            <a:extLst>
              <a:ext uri="{FF2B5EF4-FFF2-40B4-BE49-F238E27FC236}">
                <a16:creationId xmlns:a16="http://schemas.microsoft.com/office/drawing/2014/main" id="{4A6073EB-C713-40CA-8F3E-F98B5A3BD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오픈소스 캐릭터 화분 모델링 실습</a:t>
            </a: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BDDFA896-A7C5-43B9-922A-6772BD4FD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1199" y="4653417"/>
            <a:ext cx="552450" cy="552450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A53E9DBF-C617-4D46-878E-F7F4F53D5C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41593" y="4899458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2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1020</Words>
  <Application>Microsoft Office PowerPoint</Application>
  <PresentationFormat>와이드스크린</PresentationFormat>
  <Paragraphs>156</Paragraphs>
  <Slides>11</Slides>
  <Notes>10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Arial</vt:lpstr>
      <vt:lpstr>나눔스퀘어</vt:lpstr>
      <vt:lpstr>나눔스퀘어 Bold</vt:lpstr>
      <vt:lpstr>나눔스퀘어 ExtraBold</vt:lpstr>
      <vt:lpstr>맑은 고딕</vt:lpstr>
      <vt:lpstr>1_Office 테마</vt:lpstr>
      <vt:lpstr>Image</vt:lpstr>
      <vt:lpstr>3D모델링 실습 :  오픈소스 캐릭터 화분 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  <vt:lpstr>오픈소스 캐릭터 화분 모델링 실습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ParkJinyoung</dc:creator>
  <cp:lastModifiedBy>ParkJinyoung</cp:lastModifiedBy>
  <cp:revision>4</cp:revision>
  <dcterms:created xsi:type="dcterms:W3CDTF">2021-07-12T11:15:44Z</dcterms:created>
  <dcterms:modified xsi:type="dcterms:W3CDTF">2021-07-12T11:24:26Z</dcterms:modified>
</cp:coreProperties>
</file>